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Default Extension="bin" ContentType="application/vnd.openxmlformats-officedocument.oleObject"/>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8" r:id="rId3"/>
    <p:sldId id="265" r:id="rId4"/>
    <p:sldId id="270" r:id="rId5"/>
    <p:sldId id="289" r:id="rId6"/>
    <p:sldId id="288" r:id="rId7"/>
    <p:sldId id="290" r:id="rId8"/>
    <p:sldId id="283" r:id="rId9"/>
    <p:sldId id="292" r:id="rId10"/>
    <p:sldId id="282" r:id="rId11"/>
    <p:sldId id="284" r:id="rId12"/>
    <p:sldId id="285" r:id="rId13"/>
    <p:sldId id="286" r:id="rId14"/>
    <p:sldId id="293" r:id="rId15"/>
    <p:sldId id="268" r:id="rId16"/>
    <p:sldId id="266" r:id="rId17"/>
    <p:sldId id="291" r:id="rId18"/>
    <p:sldId id="276" r:id="rId1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66"/>
    <a:srgbClr val="FF6600"/>
    <a:srgbClr val="FF3300"/>
    <a:srgbClr val="808080"/>
    <a:srgbClr val="EAEAEA"/>
    <a:srgbClr val="DDDDDD"/>
    <a:srgbClr val="B2B2B2"/>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25" autoAdjust="0"/>
    <p:restoredTop sz="70423" autoAdjust="0"/>
  </p:normalViewPr>
  <p:slideViewPr>
    <p:cSldViewPr>
      <p:cViewPr varScale="1">
        <p:scale>
          <a:sx n="51" d="100"/>
          <a:sy n="51" d="100"/>
        </p:scale>
        <p:origin x="-1872"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png"/></Relationships>
</file>

<file path=ppt/media/image1.png>
</file>

<file path=ppt/media/image2.png>
</file>

<file path=ppt/media/image3.png>
</file>

<file path=ppt/media/image4.jpeg>
</file>

<file path=ppt/media/image5.jpe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677EE5B-E6CF-4C1B-9C9D-AF4FBC007D1F}" type="datetimeFigureOut">
              <a:rPr lang="en-US" smtClean="0"/>
              <a:pPr/>
              <a:t>12/13/2017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7EA898A-AD81-4A5C-B9D7-DECB5A7D37F1}"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Shanghai as a global financial hub and added new offshore clearing centers in Switzerland, Australia, Canada and, notably for the U.S. market, a RMB clearing bank was designated in the U.S. in September 2016. </a:t>
            </a:r>
            <a:endParaRPr lang="en-US" dirty="0"/>
          </a:p>
        </p:txBody>
      </p:sp>
      <p:sp>
        <p:nvSpPr>
          <p:cNvPr id="4" name="Slide Number Placeholder 3"/>
          <p:cNvSpPr>
            <a:spLocks noGrp="1"/>
          </p:cNvSpPr>
          <p:nvPr>
            <p:ph type="sldNum" sz="quarter" idx="10"/>
          </p:nvPr>
        </p:nvSpPr>
        <p:spPr/>
        <p:txBody>
          <a:bodyPr/>
          <a:lstStyle/>
          <a:p>
            <a:fld id="{07EA898A-AD81-4A5C-B9D7-DECB5A7D37F1}" type="slidenum">
              <a:rPr lang="en-US" smtClean="0"/>
              <a:pPr/>
              <a:t>4</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GDP growth eco</a:t>
            </a:r>
            <a:r>
              <a:rPr lang="en-US" baseline="0" dirty="0" smtClean="0"/>
              <a:t> growth was just FDI flow and labor intensive industries</a:t>
            </a:r>
          </a:p>
          <a:p>
            <a:r>
              <a:rPr lang="en-US" baseline="0" dirty="0" smtClean="0"/>
              <a:t>Production and growth: How about capital growth Y=A*F(Labor, Physical Capital, Human Capital, Natural resource)</a:t>
            </a:r>
            <a:endParaRPr lang="en-US" dirty="0" smtClean="0"/>
          </a:p>
          <a:p>
            <a:r>
              <a:rPr lang="en-US" baseline="0" dirty="0" smtClean="0"/>
              <a:t>Eco still depends on export </a:t>
            </a:r>
            <a:r>
              <a:rPr lang="en-US" baseline="0" dirty="0" err="1" smtClean="0"/>
              <a:t>orianted</a:t>
            </a:r>
            <a:r>
              <a:rPr lang="en-US" baseline="0" dirty="0" smtClean="0"/>
              <a:t> </a:t>
            </a:r>
          </a:p>
          <a:p>
            <a:endParaRPr lang="en-US" baseline="0" dirty="0" smtClean="0"/>
          </a:p>
          <a:p>
            <a:r>
              <a:rPr lang="en-US" sz="1200" kern="1200" baseline="0" dirty="0" smtClean="0">
                <a:solidFill>
                  <a:schemeClr val="tx1"/>
                </a:solidFill>
                <a:latin typeface="+mn-lt"/>
                <a:ea typeface="+mn-ea"/>
                <a:cs typeface="+mn-cs"/>
              </a:rPr>
              <a:t>Underdeveloped bond market</a:t>
            </a:r>
          </a:p>
          <a:p>
            <a:r>
              <a:rPr lang="en-US" sz="1200" kern="1200" baseline="0" dirty="0" smtClean="0">
                <a:solidFill>
                  <a:schemeClr val="tx1"/>
                </a:solidFill>
                <a:latin typeface="+mn-lt"/>
                <a:ea typeface="+mn-ea"/>
                <a:cs typeface="+mn-cs"/>
              </a:rPr>
              <a:t>– Regulated exchange rate and interest rates</a:t>
            </a:r>
            <a:endParaRPr lang="en-US" dirty="0" smtClean="0"/>
          </a:p>
          <a:p>
            <a:endParaRPr lang="en-US" dirty="0"/>
          </a:p>
        </p:txBody>
      </p:sp>
      <p:sp>
        <p:nvSpPr>
          <p:cNvPr id="4" name="Slide Number Placeholder 3"/>
          <p:cNvSpPr>
            <a:spLocks noGrp="1"/>
          </p:cNvSpPr>
          <p:nvPr>
            <p:ph type="sldNum" sz="quarter" idx="10"/>
          </p:nvPr>
        </p:nvSpPr>
        <p:spPr/>
        <p:txBody>
          <a:bodyPr/>
          <a:lstStyle/>
          <a:p>
            <a:fld id="{07EA898A-AD81-4A5C-B9D7-DECB5A7D37F1}" type="slidenum">
              <a:rPr lang="en-US" smtClean="0"/>
              <a:pPr/>
              <a:t>16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chemeClr val="tx2"/>
                </a:solidFill>
                <a:effectLst/>
                <a:uLnTx/>
                <a:uFillTx/>
                <a:latin typeface="+mn-lt"/>
                <a:ea typeface="+mn-ea"/>
                <a:cs typeface="+mn-cs"/>
              </a:rPr>
              <a:t>Why? Get out from trap</a:t>
            </a:r>
            <a:endParaRPr kumimoji="0" lang="en-US" sz="900" b="0" i="0" u="none" strike="noStrike" kern="0" cap="none" spc="0" normalizeH="0" baseline="0" noProof="0" dirty="0" smtClean="0">
              <a:ln>
                <a:noFill/>
              </a:ln>
              <a:solidFill>
                <a:schemeClr val="tx2"/>
              </a:solidFill>
              <a:effectLst/>
              <a:uLnTx/>
              <a:uFillTx/>
              <a:latin typeface="+mn-lt"/>
              <a:ea typeface="+mn-ea"/>
              <a:cs typeface="+mn-cs"/>
            </a:endParaRPr>
          </a:p>
          <a:p>
            <a:r>
              <a:rPr lang="en-US" dirty="0" smtClean="0"/>
              <a:t>GDP growth eco</a:t>
            </a:r>
            <a:r>
              <a:rPr lang="en-US" baseline="0" dirty="0" smtClean="0"/>
              <a:t> growth was just FDI flow and labor intensive industries</a:t>
            </a:r>
          </a:p>
          <a:p>
            <a:r>
              <a:rPr lang="en-US" baseline="0" dirty="0" smtClean="0"/>
              <a:t>Production and growth: How about capital growth Y=A*F(Labor, Physical Capital, Human Capital, Natural resource)</a:t>
            </a:r>
            <a:endParaRPr lang="en-US" dirty="0" smtClean="0"/>
          </a:p>
          <a:p>
            <a:r>
              <a:rPr lang="en-US" baseline="0" dirty="0" smtClean="0"/>
              <a:t>Eco still depends on export oriented </a:t>
            </a:r>
          </a:p>
          <a:p>
            <a:r>
              <a:rPr lang="en-US" sz="1200" b="1" dirty="0" smtClean="0">
                <a:solidFill>
                  <a:schemeClr val="tx1">
                    <a:lumMod val="50000"/>
                  </a:schemeClr>
                </a:solidFill>
                <a:effectLst>
                  <a:outerShdw blurRad="38100" dist="38100" dir="2700000" algn="tl">
                    <a:srgbClr val="C0C0C0"/>
                  </a:outerShdw>
                </a:effectLst>
              </a:rPr>
              <a:t>Cheap goods export</a:t>
            </a:r>
          </a:p>
          <a:p>
            <a:r>
              <a:rPr lang="en-US" sz="1200" b="1" dirty="0" smtClean="0">
                <a:solidFill>
                  <a:schemeClr val="tx1">
                    <a:lumMod val="50000"/>
                  </a:schemeClr>
                </a:solidFill>
                <a:effectLst>
                  <a:outerShdw blurRad="38100" dist="38100" dir="2700000" algn="tl">
                    <a:srgbClr val="C0C0C0"/>
                  </a:outerShdw>
                </a:effectLst>
              </a:rPr>
              <a:t>High Inflation import</a:t>
            </a:r>
          </a:p>
          <a:p>
            <a:endParaRPr lang="en-US" sz="1200" b="1" dirty="0" smtClean="0">
              <a:solidFill>
                <a:schemeClr val="tx1">
                  <a:lumMod val="50000"/>
                </a:schemeClr>
              </a:solidFill>
            </a:endParaRPr>
          </a:p>
          <a:p>
            <a:endParaRPr lang="en-US" dirty="0" smtClean="0"/>
          </a:p>
          <a:p>
            <a:endParaRPr lang="en-US" dirty="0"/>
          </a:p>
        </p:txBody>
      </p:sp>
      <p:sp>
        <p:nvSpPr>
          <p:cNvPr id="4" name="Slide Number Placeholder 3"/>
          <p:cNvSpPr>
            <a:spLocks noGrp="1"/>
          </p:cNvSpPr>
          <p:nvPr>
            <p:ph type="sldNum" sz="quarter" idx="10"/>
          </p:nvPr>
        </p:nvSpPr>
        <p:spPr/>
        <p:txBody>
          <a:bodyPr/>
          <a:lstStyle/>
          <a:p>
            <a:fld id="{07EA898A-AD81-4A5C-B9D7-DECB5A7D37F1}" type="slidenum">
              <a:rPr lang="en-US" smtClean="0"/>
              <a:pPr/>
              <a:t>8</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RMB pegged so well</a:t>
            </a:r>
            <a:endParaRPr lang="en-US" dirty="0"/>
          </a:p>
        </p:txBody>
      </p:sp>
      <p:sp>
        <p:nvSpPr>
          <p:cNvPr id="4" name="Slide Number Placeholder 3"/>
          <p:cNvSpPr>
            <a:spLocks noGrp="1"/>
          </p:cNvSpPr>
          <p:nvPr>
            <p:ph type="sldNum" sz="quarter" idx="10"/>
          </p:nvPr>
        </p:nvSpPr>
        <p:spPr/>
        <p:txBody>
          <a:bodyPr/>
          <a:lstStyle/>
          <a:p>
            <a:fld id="{07EA898A-AD81-4A5C-B9D7-DECB5A7D37F1}" type="slidenum">
              <a:rPr lang="en-US" smtClean="0"/>
              <a:pPr/>
              <a:t>9</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Triangle became scalene triangle </a:t>
            </a:r>
            <a:r>
              <a:rPr lang="en-US" dirty="0" err="1" smtClean="0"/>
              <a:t>bc</a:t>
            </a:r>
            <a:r>
              <a:rPr lang="en-US" dirty="0" smtClean="0"/>
              <a:t> china put so</a:t>
            </a:r>
            <a:r>
              <a:rPr lang="en-US" baseline="0" dirty="0" smtClean="0"/>
              <a:t> much effort in exchange rate pegging</a:t>
            </a:r>
            <a:r>
              <a:rPr lang="en-US" dirty="0" smtClean="0"/>
              <a:t> </a:t>
            </a:r>
          </a:p>
          <a:p>
            <a:endParaRPr lang="en-US" dirty="0"/>
          </a:p>
        </p:txBody>
      </p:sp>
      <p:sp>
        <p:nvSpPr>
          <p:cNvPr id="4" name="Slide Number Placeholder 3"/>
          <p:cNvSpPr>
            <a:spLocks noGrp="1"/>
          </p:cNvSpPr>
          <p:nvPr>
            <p:ph type="sldNum" sz="quarter" idx="10"/>
          </p:nvPr>
        </p:nvSpPr>
        <p:spPr/>
        <p:txBody>
          <a:bodyPr/>
          <a:lstStyle/>
          <a:p>
            <a:fld id="{07EA898A-AD81-4A5C-B9D7-DECB5A7D37F1}" type="slidenum">
              <a:rPr lang="en-US" smtClean="0"/>
              <a:pPr/>
              <a:t>10</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M2- 9.4%increase GDP 6.9%increase 2017</a:t>
            </a:r>
            <a:endParaRPr lang="en-US" dirty="0"/>
          </a:p>
        </p:txBody>
      </p:sp>
      <p:sp>
        <p:nvSpPr>
          <p:cNvPr id="4" name="Slide Number Placeholder 3"/>
          <p:cNvSpPr>
            <a:spLocks noGrp="1"/>
          </p:cNvSpPr>
          <p:nvPr>
            <p:ph type="sldNum" sz="quarter" idx="10"/>
          </p:nvPr>
        </p:nvSpPr>
        <p:spPr/>
        <p:txBody>
          <a:bodyPr/>
          <a:lstStyle/>
          <a:p>
            <a:fld id="{07EA898A-AD81-4A5C-B9D7-DECB5A7D37F1}" type="slidenum">
              <a:rPr lang="en-US" smtClean="0"/>
              <a:pPr/>
              <a:t>11</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Can’t digest all liquidity</a:t>
            </a:r>
            <a:r>
              <a:rPr lang="en-US" baseline="0" dirty="0" smtClean="0"/>
              <a:t>, end up inflation go through real state </a:t>
            </a:r>
          </a:p>
          <a:p>
            <a:r>
              <a:rPr lang="en-US" baseline="0" dirty="0" smtClean="0"/>
              <a:t>Real economic growth or money makes money through financial institution  Central banks can control everything but rate of deposit and loan??</a:t>
            </a:r>
          </a:p>
          <a:p>
            <a:r>
              <a:rPr lang="en-US" dirty="0" smtClean="0"/>
              <a:t> 2008 crises CPI</a:t>
            </a:r>
            <a:r>
              <a:rPr lang="en-US" baseline="0" dirty="0" smtClean="0"/>
              <a:t> reaches 25%</a:t>
            </a:r>
          </a:p>
          <a:p>
            <a:r>
              <a:rPr lang="en-US" baseline="0" dirty="0" smtClean="0"/>
              <a:t>NPL increase if interest rate changes some 40% NPL </a:t>
            </a:r>
          </a:p>
          <a:p>
            <a:r>
              <a:rPr lang="en-US" baseline="0" dirty="0" err="1" smtClean="0"/>
              <a:t>Untill</a:t>
            </a:r>
            <a:r>
              <a:rPr lang="en-US" baseline="0" dirty="0" smtClean="0"/>
              <a:t> 2008  +60B so far -40B</a:t>
            </a:r>
            <a:endParaRPr lang="en-US" dirty="0"/>
          </a:p>
        </p:txBody>
      </p:sp>
      <p:sp>
        <p:nvSpPr>
          <p:cNvPr id="4" name="Slide Number Placeholder 3"/>
          <p:cNvSpPr>
            <a:spLocks noGrp="1"/>
          </p:cNvSpPr>
          <p:nvPr>
            <p:ph type="sldNum" sz="quarter" idx="10"/>
          </p:nvPr>
        </p:nvSpPr>
        <p:spPr/>
        <p:txBody>
          <a:bodyPr/>
          <a:lstStyle/>
          <a:p>
            <a:fld id="{07EA898A-AD81-4A5C-B9D7-DECB5A7D37F1}" type="slidenum">
              <a:rPr lang="en-US" smtClean="0"/>
              <a:pPr/>
              <a:t>12</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GDP growth eco</a:t>
            </a:r>
            <a:r>
              <a:rPr lang="en-US" baseline="0" dirty="0" smtClean="0"/>
              <a:t> growth was just FDI flow and labor intensive industries</a:t>
            </a:r>
          </a:p>
          <a:p>
            <a:r>
              <a:rPr lang="en-US" baseline="0" dirty="0" smtClean="0"/>
              <a:t>Production and growth: How about capital growth Y=A*F(Labor, Physical Capital, Human Capital, Natural resource)</a:t>
            </a:r>
            <a:endParaRPr lang="en-US" dirty="0"/>
          </a:p>
        </p:txBody>
      </p:sp>
      <p:sp>
        <p:nvSpPr>
          <p:cNvPr id="4" name="Slide Number Placeholder 3"/>
          <p:cNvSpPr>
            <a:spLocks noGrp="1"/>
          </p:cNvSpPr>
          <p:nvPr>
            <p:ph type="sldNum" sz="quarter" idx="10"/>
          </p:nvPr>
        </p:nvSpPr>
        <p:spPr/>
        <p:txBody>
          <a:bodyPr/>
          <a:lstStyle/>
          <a:p>
            <a:fld id="{07EA898A-AD81-4A5C-B9D7-DECB5A7D37F1}" type="slidenum">
              <a:rPr lang="en-US" smtClean="0"/>
              <a:pPr/>
              <a:t>13</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China in just the 44th percentile for the rule of law (World Bank, 2016), while Transparency International places China 79th out of 176 nations in its corruption perceptions index (Transparency International, 2017). </a:t>
            </a:r>
            <a:endParaRPr lang="en-US" dirty="0"/>
          </a:p>
        </p:txBody>
      </p:sp>
      <p:sp>
        <p:nvSpPr>
          <p:cNvPr id="4" name="Slide Number Placeholder 3"/>
          <p:cNvSpPr>
            <a:spLocks noGrp="1"/>
          </p:cNvSpPr>
          <p:nvPr>
            <p:ph type="sldNum" sz="quarter" idx="10"/>
          </p:nvPr>
        </p:nvSpPr>
        <p:spPr/>
        <p:txBody>
          <a:bodyPr/>
          <a:lstStyle/>
          <a:p>
            <a:fld id="{07EA898A-AD81-4A5C-B9D7-DECB5A7D37F1}" type="slidenum">
              <a:rPr lang="en-US" smtClean="0"/>
              <a:pPr/>
              <a:t>14</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solidFill>
                  <a:srgbClr val="000000"/>
                </a:solidFill>
              </a:rPr>
              <a:t>Convenient </a:t>
            </a:r>
            <a:r>
              <a:rPr lang="en-US" sz="1200" b="0" dirty="0" smtClean="0">
                <a:solidFill>
                  <a:schemeClr val="tx1"/>
                </a:solidFill>
              </a:rPr>
              <a:t>=</a:t>
            </a:r>
            <a:r>
              <a:rPr lang="en-US" sz="1200" b="0" baseline="0" dirty="0" smtClean="0">
                <a:solidFill>
                  <a:schemeClr val="tx1"/>
                </a:solidFill>
              </a:rPr>
              <a:t> cost less transaction as a largest export, benefit of international money , does not want </a:t>
            </a:r>
            <a:r>
              <a:rPr lang="en-US" sz="1200" b="0" baseline="0" dirty="0" err="1" smtClean="0">
                <a:solidFill>
                  <a:schemeClr val="tx1"/>
                </a:solidFill>
              </a:rPr>
              <a:t>usa</a:t>
            </a:r>
            <a:r>
              <a:rPr lang="en-US" sz="1200" b="0" baseline="0" dirty="0" smtClean="0">
                <a:solidFill>
                  <a:schemeClr val="tx1"/>
                </a:solidFill>
              </a:rPr>
              <a:t> collapse they are good consumer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solidFill>
                  <a:srgbClr val="000000"/>
                </a:solidFill>
              </a:rPr>
              <a:t>Value of reserve = they lost </a:t>
            </a:r>
            <a:r>
              <a:rPr lang="en-US" sz="1200" b="1" dirty="0" err="1" smtClean="0">
                <a:solidFill>
                  <a:srgbClr val="000000"/>
                </a:solidFill>
              </a:rPr>
              <a:t>usa</a:t>
            </a:r>
            <a:r>
              <a:rPr lang="en-US" sz="1200" b="1" baseline="0" dirty="0" smtClean="0">
                <a:solidFill>
                  <a:srgbClr val="000000"/>
                </a:solidFill>
              </a:rPr>
              <a:t> bond 40$b</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solidFill>
                  <a:srgbClr val="000000"/>
                </a:solidFill>
              </a:rPr>
              <a:t>Velocity= support</a:t>
            </a:r>
            <a:r>
              <a:rPr lang="en-US" sz="1200" b="1" baseline="0" dirty="0" smtClean="0">
                <a:solidFill>
                  <a:srgbClr val="000000"/>
                </a:solidFill>
              </a:rPr>
              <a:t> money circulation less domestic consumption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solidFill>
                  <a:srgbClr val="000000"/>
                </a:solidFill>
              </a:rPr>
              <a:t>Liquidity= spread through world PBC control it by 3 engines:</a:t>
            </a:r>
            <a:r>
              <a:rPr lang="en-US" sz="1200" b="1" baseline="0" dirty="0" smtClean="0">
                <a:solidFill>
                  <a:srgbClr val="000000"/>
                </a:solidFill>
              </a:rPr>
              <a:t> RRR not so effective just freezing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baseline="0" dirty="0" smtClean="0">
                <a:solidFill>
                  <a:srgbClr val="000000"/>
                </a:solidFill>
              </a:rPr>
              <a:t>                                                                                                         : interest rate –default Open market needs…</a:t>
            </a:r>
            <a:endParaRPr lang="en-US" sz="1200" b="1" dirty="0" smtClean="0">
              <a:solidFill>
                <a:srgbClr val="0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dirty="0" smtClean="0">
              <a:solidFill>
                <a:srgbClr val="0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dirty="0" smtClean="0">
              <a:solidFill>
                <a:srgbClr val="000000"/>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1" dirty="0" smtClean="0">
              <a:solidFill>
                <a:srgbClr val="000000"/>
              </a:solidFill>
            </a:endParaRPr>
          </a:p>
        </p:txBody>
      </p:sp>
      <p:sp>
        <p:nvSpPr>
          <p:cNvPr id="4" name="Slide Number Placeholder 3"/>
          <p:cNvSpPr>
            <a:spLocks noGrp="1"/>
          </p:cNvSpPr>
          <p:nvPr>
            <p:ph type="sldNum" sz="quarter" idx="10"/>
          </p:nvPr>
        </p:nvSpPr>
        <p:spPr/>
        <p:txBody>
          <a:bodyPr/>
          <a:lstStyle/>
          <a:p>
            <a:fld id="{07EA898A-AD81-4A5C-B9D7-DECB5A7D37F1}" type="slidenum">
              <a:rPr lang="en-US" smtClean="0"/>
              <a:pPr/>
              <a:t>15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2.v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aphicFrame>
        <p:nvGraphicFramePr>
          <p:cNvPr id="3089" name="Object 17"/>
          <p:cNvGraphicFramePr>
            <a:graphicFrameLocks noChangeAspect="1"/>
          </p:cNvGraphicFramePr>
          <p:nvPr/>
        </p:nvGraphicFramePr>
        <p:xfrm>
          <a:off x="3175" y="1374775"/>
          <a:ext cx="9147175" cy="5491163"/>
        </p:xfrm>
        <a:graphic>
          <a:graphicData uri="http://schemas.openxmlformats.org/presentationml/2006/ole">
            <p:oleObj spid="_x0000_s3089" name="Image" r:id="rId3" imgW="5120000" imgH="3725000" progId="">
              <p:embed/>
            </p:oleObj>
          </a:graphicData>
        </a:graphic>
      </p:graphicFrame>
      <p:sp>
        <p:nvSpPr>
          <p:cNvPr id="3090" name="Rectangle 18"/>
          <p:cNvSpPr>
            <a:spLocks noChangeArrowheads="1"/>
          </p:cNvSpPr>
          <p:nvPr/>
        </p:nvSpPr>
        <p:spPr bwMode="white">
          <a:xfrm>
            <a:off x="0" y="0"/>
            <a:ext cx="9144000" cy="2403475"/>
          </a:xfrm>
          <a:prstGeom prst="rect">
            <a:avLst/>
          </a:prstGeom>
          <a:gradFill rotWithShape="1">
            <a:gsLst>
              <a:gs pos="0">
                <a:schemeClr val="hlink">
                  <a:gamma/>
                  <a:shade val="46275"/>
                  <a:invGamma/>
                </a:schemeClr>
              </a:gs>
              <a:gs pos="100000">
                <a:schemeClr val="hlink"/>
              </a:gs>
            </a:gsLst>
            <a:lin ang="5400000" scaled="1"/>
          </a:gradFill>
          <a:ln w="9525">
            <a:noFill/>
            <a:miter lim="800000"/>
            <a:headEnd/>
            <a:tailEnd/>
          </a:ln>
          <a:effectLst/>
        </p:spPr>
        <p:txBody>
          <a:bodyPr wrap="none" anchor="ctr"/>
          <a:lstStyle/>
          <a:p>
            <a:endParaRPr lang="en-US"/>
          </a:p>
        </p:txBody>
      </p:sp>
      <p:sp>
        <p:nvSpPr>
          <p:cNvPr id="3091" name="Freeform 19"/>
          <p:cNvSpPr>
            <a:spLocks/>
          </p:cNvSpPr>
          <p:nvPr/>
        </p:nvSpPr>
        <p:spPr bwMode="gray">
          <a:xfrm>
            <a:off x="2408238" y="1485900"/>
            <a:ext cx="6737350" cy="909638"/>
          </a:xfrm>
          <a:custGeom>
            <a:avLst/>
            <a:gdLst/>
            <a:ahLst/>
            <a:cxnLst>
              <a:cxn ang="0">
                <a:pos x="0" y="573"/>
              </a:cxn>
              <a:cxn ang="0">
                <a:pos x="4134" y="573"/>
              </a:cxn>
              <a:cxn ang="0">
                <a:pos x="4134" y="1"/>
              </a:cxn>
              <a:cxn ang="0">
                <a:pos x="322" y="0"/>
              </a:cxn>
              <a:cxn ang="0">
                <a:pos x="0" y="573"/>
              </a:cxn>
            </a:cxnLst>
            <a:rect l="0" t="0" r="r" b="b"/>
            <a:pathLst>
              <a:path w="4134" h="573">
                <a:moveTo>
                  <a:pt x="0" y="573"/>
                </a:moveTo>
                <a:lnTo>
                  <a:pt x="4134" y="573"/>
                </a:lnTo>
                <a:lnTo>
                  <a:pt x="4134" y="1"/>
                </a:lnTo>
                <a:lnTo>
                  <a:pt x="322" y="0"/>
                </a:lnTo>
                <a:lnTo>
                  <a:pt x="0" y="573"/>
                </a:lnTo>
                <a:close/>
              </a:path>
            </a:pathLst>
          </a:custGeom>
          <a:gradFill rotWithShape="1">
            <a:gsLst>
              <a:gs pos="0">
                <a:schemeClr val="accent1">
                  <a:gamma/>
                  <a:shade val="31765"/>
                  <a:invGamma/>
                </a:schemeClr>
              </a:gs>
              <a:gs pos="100000">
                <a:schemeClr val="accent1"/>
              </a:gs>
            </a:gsLst>
            <a:lin ang="0" scaled="1"/>
          </a:gradFill>
          <a:ln w="9525">
            <a:noFill/>
            <a:round/>
            <a:headEnd/>
            <a:tailEnd/>
          </a:ln>
          <a:effectLst/>
        </p:spPr>
        <p:txBody>
          <a:bodyPr/>
          <a:lstStyle/>
          <a:p>
            <a:endParaRPr lang="en-US"/>
          </a:p>
        </p:txBody>
      </p:sp>
      <p:sp>
        <p:nvSpPr>
          <p:cNvPr id="3092" name="Freeform 20"/>
          <p:cNvSpPr>
            <a:spLocks/>
          </p:cNvSpPr>
          <p:nvPr/>
        </p:nvSpPr>
        <p:spPr bwMode="gray">
          <a:xfrm>
            <a:off x="-6350" y="2393950"/>
            <a:ext cx="2419350" cy="458788"/>
          </a:xfrm>
          <a:custGeom>
            <a:avLst/>
            <a:gdLst/>
            <a:ahLst/>
            <a:cxnLst>
              <a:cxn ang="0">
                <a:pos x="0" y="0"/>
              </a:cxn>
              <a:cxn ang="0">
                <a:pos x="1634" y="0"/>
              </a:cxn>
              <a:cxn ang="0">
                <a:pos x="1456" y="289"/>
              </a:cxn>
              <a:cxn ang="0">
                <a:pos x="0" y="286"/>
              </a:cxn>
              <a:cxn ang="0">
                <a:pos x="0" y="0"/>
              </a:cxn>
            </a:cxnLst>
            <a:rect l="0" t="0" r="r" b="b"/>
            <a:pathLst>
              <a:path w="1634" h="289">
                <a:moveTo>
                  <a:pt x="0" y="0"/>
                </a:moveTo>
                <a:lnTo>
                  <a:pt x="1634" y="0"/>
                </a:lnTo>
                <a:lnTo>
                  <a:pt x="1456" y="289"/>
                </a:lnTo>
                <a:lnTo>
                  <a:pt x="0" y="286"/>
                </a:lnTo>
                <a:lnTo>
                  <a:pt x="0" y="0"/>
                </a:lnTo>
                <a:close/>
              </a:path>
            </a:pathLst>
          </a:custGeom>
          <a:solidFill>
            <a:schemeClr val="accent2"/>
          </a:solidFill>
          <a:ln w="9525" cap="flat" cmpd="sng">
            <a:noFill/>
            <a:prstDash val="solid"/>
            <a:round/>
            <a:headEnd type="none" w="med" len="med"/>
            <a:tailEnd type="none" w="med" len="med"/>
          </a:ln>
          <a:effectLst/>
        </p:spPr>
        <p:txBody>
          <a:bodyPr/>
          <a:lstStyle/>
          <a:p>
            <a:endParaRPr lang="en-US"/>
          </a:p>
        </p:txBody>
      </p:sp>
      <p:sp>
        <p:nvSpPr>
          <p:cNvPr id="3074" name="Rectangle 2"/>
          <p:cNvSpPr>
            <a:spLocks noGrp="1" noChangeArrowheads="1"/>
          </p:cNvSpPr>
          <p:nvPr>
            <p:ph type="ctrTitle"/>
          </p:nvPr>
        </p:nvSpPr>
        <p:spPr>
          <a:xfrm>
            <a:off x="2971800" y="1447800"/>
            <a:ext cx="6019800" cy="1012825"/>
          </a:xfrm>
        </p:spPr>
        <p:txBody>
          <a:bodyPr/>
          <a:lstStyle>
            <a:lvl1pPr>
              <a:defRPr i="1">
                <a:solidFill>
                  <a:schemeClr val="bg1"/>
                </a:solidFill>
                <a:latin typeface="Verdana" pitchFamily="34" charset="0"/>
              </a:defRPr>
            </a:lvl1pPr>
          </a:lstStyle>
          <a:p>
            <a:r>
              <a:rPr lang="en-US" smtClean="0"/>
              <a:t>Click to edit Master title style</a:t>
            </a:r>
            <a:endParaRPr lang="en-US"/>
          </a:p>
        </p:txBody>
      </p:sp>
      <p:sp>
        <p:nvSpPr>
          <p:cNvPr id="3075" name="Rectangle 3"/>
          <p:cNvSpPr>
            <a:spLocks noGrp="1" noChangeArrowheads="1"/>
          </p:cNvSpPr>
          <p:nvPr>
            <p:ph type="subTitle" idx="1"/>
          </p:nvPr>
        </p:nvSpPr>
        <p:spPr bwMode="white">
          <a:xfrm>
            <a:off x="1828800" y="6334125"/>
            <a:ext cx="7086600" cy="304800"/>
          </a:xfrm>
        </p:spPr>
        <p:txBody>
          <a:bodyPr/>
          <a:lstStyle>
            <a:lvl1pPr marL="0" indent="0" algn="r">
              <a:buFont typeface="Wingdings" pitchFamily="2" charset="2"/>
              <a:buNone/>
              <a:defRPr sz="1200" b="1">
                <a:solidFill>
                  <a:schemeClr val="tx2"/>
                </a:solidFill>
              </a:defRPr>
            </a:lvl1pPr>
          </a:lstStyle>
          <a:p>
            <a:r>
              <a:rPr lang="en-US" smtClean="0"/>
              <a:t>Click to edit Master subtitle style</a:t>
            </a:r>
            <a:endParaRPr lang="en-US"/>
          </a:p>
        </p:txBody>
      </p:sp>
      <p:sp>
        <p:nvSpPr>
          <p:cNvPr id="3076" name="Rectangle 4"/>
          <p:cNvSpPr>
            <a:spLocks noGrp="1" noChangeArrowheads="1"/>
          </p:cNvSpPr>
          <p:nvPr>
            <p:ph type="dt" sz="half" idx="2"/>
          </p:nvPr>
        </p:nvSpPr>
        <p:spPr>
          <a:xfrm>
            <a:off x="457200" y="6669088"/>
            <a:ext cx="2133600" cy="169862"/>
          </a:xfrm>
        </p:spPr>
        <p:txBody>
          <a:bodyPr/>
          <a:lstStyle>
            <a:lvl1pPr>
              <a:defRPr>
                <a:latin typeface="Times New Roman" pitchFamily="18" charset="0"/>
              </a:defRPr>
            </a:lvl1pPr>
          </a:lstStyle>
          <a:p>
            <a:endParaRPr lang="en-US"/>
          </a:p>
        </p:txBody>
      </p:sp>
      <p:sp>
        <p:nvSpPr>
          <p:cNvPr id="3077" name="Rectangle 5"/>
          <p:cNvSpPr>
            <a:spLocks noGrp="1" noChangeArrowheads="1"/>
          </p:cNvSpPr>
          <p:nvPr>
            <p:ph type="ftr" sz="quarter" idx="3"/>
          </p:nvPr>
        </p:nvSpPr>
        <p:spPr>
          <a:xfrm>
            <a:off x="3124200" y="6626225"/>
            <a:ext cx="2895600" cy="196850"/>
          </a:xfrm>
        </p:spPr>
        <p:txBody>
          <a:bodyPr/>
          <a:lstStyle>
            <a:lvl1pPr>
              <a:defRPr>
                <a:solidFill>
                  <a:schemeClr val="bg1"/>
                </a:solidFill>
                <a:latin typeface="Times New Roman" pitchFamily="18" charset="0"/>
              </a:defRPr>
            </a:lvl1pPr>
          </a:lstStyle>
          <a:p>
            <a:endParaRPr lang="en-US"/>
          </a:p>
        </p:txBody>
      </p:sp>
      <p:sp>
        <p:nvSpPr>
          <p:cNvPr id="3078" name="Rectangle 6"/>
          <p:cNvSpPr>
            <a:spLocks noGrp="1" noChangeArrowheads="1"/>
          </p:cNvSpPr>
          <p:nvPr>
            <p:ph type="sldNum" sz="quarter" idx="4"/>
          </p:nvPr>
        </p:nvSpPr>
        <p:spPr>
          <a:xfrm>
            <a:off x="6781800" y="6654800"/>
            <a:ext cx="2133600" cy="152400"/>
          </a:xfrm>
        </p:spPr>
        <p:txBody>
          <a:bodyPr/>
          <a:lstStyle>
            <a:lvl1pPr algn="r">
              <a:defRPr>
                <a:solidFill>
                  <a:schemeClr val="bg1"/>
                </a:solidFill>
                <a:latin typeface="Times New Roman" pitchFamily="18" charset="0"/>
              </a:defRPr>
            </a:lvl1pPr>
          </a:lstStyle>
          <a:p>
            <a:fld id="{97DC66C2-1337-4223-BB77-4AAAE357F0D2}" type="slidenum">
              <a:rPr lang="en-US"/>
              <a:pPr/>
              <a:t>‹#›</a:t>
            </a:fld>
            <a:endParaRPr lang="en-US"/>
          </a:p>
        </p:txBody>
      </p:sp>
      <p:sp>
        <p:nvSpPr>
          <p:cNvPr id="3086" name="Text Box 14"/>
          <p:cNvSpPr txBox="1">
            <a:spLocks noChangeArrowheads="1"/>
          </p:cNvSpPr>
          <p:nvPr/>
        </p:nvSpPr>
        <p:spPr bwMode="auto">
          <a:xfrm>
            <a:off x="457200" y="1447800"/>
            <a:ext cx="1600200" cy="763588"/>
          </a:xfrm>
          <a:prstGeom prst="rect">
            <a:avLst/>
          </a:prstGeom>
          <a:noFill/>
          <a:ln w="9525">
            <a:noFill/>
            <a:miter lim="800000"/>
            <a:headEnd/>
            <a:tailEnd/>
          </a:ln>
          <a:effectLst/>
        </p:spPr>
        <p:txBody>
          <a:bodyPr>
            <a:spAutoFit/>
          </a:bodyPr>
          <a:lstStyle/>
          <a:p>
            <a:pPr algn="ctr"/>
            <a:r>
              <a:rPr lang="en-US" sz="1600" b="1">
                <a:solidFill>
                  <a:schemeClr val="tx2"/>
                </a:solidFill>
                <a:latin typeface="Verdana" pitchFamily="34" charset="0"/>
              </a:rPr>
              <a:t>Company</a:t>
            </a:r>
          </a:p>
          <a:p>
            <a:pPr algn="ctr"/>
            <a:r>
              <a:rPr lang="en-US" sz="2800" b="1">
                <a:solidFill>
                  <a:schemeClr val="tx2"/>
                </a:solidFill>
                <a:latin typeface="Verdana" pitchFamily="34" charset="0"/>
              </a:rPr>
              <a:t>LOGO</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E45F5483-DA3D-47CD-A7A9-FC4CA4F0408D}"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327025"/>
            <a:ext cx="2114550" cy="59213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327025"/>
            <a:ext cx="6191250" cy="59213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5BFBA743-2A34-41C3-A005-B7AB6F76D2CC}"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819400" y="327025"/>
            <a:ext cx="6096000" cy="563563"/>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371600"/>
            <a:ext cx="8229600" cy="4876800"/>
          </a:xfrm>
        </p:spPr>
        <p:txBody>
          <a:bodyPr/>
          <a:lstStyle/>
          <a:p>
            <a:r>
              <a:rPr lang="en-US" smtClean="0"/>
              <a:t>Click icon to add table</a:t>
            </a:r>
            <a:endParaRPr lang="en-US"/>
          </a:p>
        </p:txBody>
      </p:sp>
      <p:sp>
        <p:nvSpPr>
          <p:cNvPr id="4" name="Date Placeholder 3"/>
          <p:cNvSpPr>
            <a:spLocks noGrp="1"/>
          </p:cNvSpPr>
          <p:nvPr>
            <p:ph type="dt" sz="half" idx="10"/>
          </p:nvPr>
        </p:nvSpPr>
        <p:spPr>
          <a:xfrm>
            <a:off x="457200" y="6400800"/>
            <a:ext cx="2514600" cy="320675"/>
          </a:xfrm>
        </p:spPr>
        <p:txBody>
          <a:bodyPr/>
          <a:lstStyle>
            <a:lvl1pPr>
              <a:defRPr/>
            </a:lvl1pPr>
          </a:lstStyle>
          <a:p>
            <a:endParaRPr lang="en-US"/>
          </a:p>
        </p:txBody>
      </p:sp>
      <p:sp>
        <p:nvSpPr>
          <p:cNvPr id="5" name="Footer Placeholder 4"/>
          <p:cNvSpPr>
            <a:spLocks noGrp="1"/>
          </p:cNvSpPr>
          <p:nvPr>
            <p:ph type="ftr" sz="quarter" idx="11"/>
          </p:nvPr>
        </p:nvSpPr>
        <p:spPr>
          <a:xfrm>
            <a:off x="5943600" y="6400800"/>
            <a:ext cx="2743200" cy="320675"/>
          </a:xfrm>
        </p:spPr>
        <p:txBody>
          <a:bodyPr/>
          <a:lstStyle>
            <a:lvl1pPr>
              <a:defRPr/>
            </a:lvl1pPr>
          </a:lstStyle>
          <a:p>
            <a:endParaRPr lang="en-US"/>
          </a:p>
        </p:txBody>
      </p:sp>
      <p:sp>
        <p:nvSpPr>
          <p:cNvPr id="6" name="Slide Number Placeholder 5"/>
          <p:cNvSpPr>
            <a:spLocks noGrp="1"/>
          </p:cNvSpPr>
          <p:nvPr>
            <p:ph type="sldNum" sz="quarter" idx="12"/>
          </p:nvPr>
        </p:nvSpPr>
        <p:spPr>
          <a:xfrm>
            <a:off x="3352800" y="6400800"/>
            <a:ext cx="2133600" cy="320675"/>
          </a:xfrm>
        </p:spPr>
        <p:txBody>
          <a:bodyPr/>
          <a:lstStyle>
            <a:lvl1pPr>
              <a:defRPr/>
            </a:lvl1pPr>
          </a:lstStyle>
          <a:p>
            <a:fld id="{583239D7-43B8-4593-8E4E-5ADA4FA00188}"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6889562C-9CE9-4E27-ADAB-A714916F4DA6}"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65B742E-347F-488F-94F8-523BF456D57A}"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3716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3716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5A543CD1-5996-4456-B487-EE49B5BBA5B8}"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57074298-AABB-4CCE-83C1-DF66E7451F3D}"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998085AD-C26C-494B-87B7-2594EC3B8BB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0004B57F-7C4E-4EE6-83E1-AB57D44621AA}"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1DDF9051-BB57-401F-8985-B11D26BAB31A}"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4B561EC-5495-4AD9-8069-F13F13460629}"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oleObject" Target="../embeddings/oleObject2.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42" name="Object 18"/>
          <p:cNvGraphicFramePr>
            <a:graphicFrameLocks noChangeAspect="1"/>
          </p:cNvGraphicFramePr>
          <p:nvPr/>
        </p:nvGraphicFramePr>
        <p:xfrm>
          <a:off x="3132138" y="2852738"/>
          <a:ext cx="6011862" cy="4005262"/>
        </p:xfrm>
        <a:graphic>
          <a:graphicData uri="http://schemas.openxmlformats.org/presentationml/2006/ole">
            <p:oleObj spid="_x0000_s1042" name="Image" r:id="rId15" imgW="7606349" imgH="5066667" progId="">
              <p:embed/>
            </p:oleObj>
          </a:graphicData>
        </a:graphic>
      </p:graphicFrame>
      <p:graphicFrame>
        <p:nvGraphicFramePr>
          <p:cNvPr id="1039" name="Object 15"/>
          <p:cNvGraphicFramePr>
            <a:graphicFrameLocks noChangeAspect="1"/>
          </p:cNvGraphicFramePr>
          <p:nvPr/>
        </p:nvGraphicFramePr>
        <p:xfrm>
          <a:off x="0" y="0"/>
          <a:ext cx="9144000" cy="981075"/>
        </p:xfrm>
        <a:graphic>
          <a:graphicData uri="http://schemas.openxmlformats.org/presentationml/2006/ole">
            <p:oleObj spid="_x0000_s1039" name="Image" r:id="rId16" imgW="6750000" imgH="1165000" progId="">
              <p:embed/>
            </p:oleObj>
          </a:graphicData>
        </a:graphic>
      </p:graphicFrame>
      <p:sp>
        <p:nvSpPr>
          <p:cNvPr id="1040" name="Freeform 16"/>
          <p:cNvSpPr>
            <a:spLocks/>
          </p:cNvSpPr>
          <p:nvPr/>
        </p:nvSpPr>
        <p:spPr bwMode="gray">
          <a:xfrm>
            <a:off x="2124075" y="260350"/>
            <a:ext cx="7027863" cy="720725"/>
          </a:xfrm>
          <a:custGeom>
            <a:avLst/>
            <a:gdLst/>
            <a:ahLst/>
            <a:cxnLst>
              <a:cxn ang="0">
                <a:pos x="0" y="657"/>
              </a:cxn>
              <a:cxn ang="0">
                <a:pos x="4134" y="657"/>
              </a:cxn>
              <a:cxn ang="0">
                <a:pos x="4134" y="0"/>
              </a:cxn>
              <a:cxn ang="0">
                <a:pos x="401" y="1"/>
              </a:cxn>
              <a:cxn ang="0">
                <a:pos x="0" y="657"/>
              </a:cxn>
            </a:cxnLst>
            <a:rect l="0" t="0" r="r" b="b"/>
            <a:pathLst>
              <a:path w="4134" h="657">
                <a:moveTo>
                  <a:pt x="0" y="657"/>
                </a:moveTo>
                <a:lnTo>
                  <a:pt x="4134" y="657"/>
                </a:lnTo>
                <a:lnTo>
                  <a:pt x="4134" y="0"/>
                </a:lnTo>
                <a:lnTo>
                  <a:pt x="401" y="1"/>
                </a:lnTo>
                <a:lnTo>
                  <a:pt x="0" y="657"/>
                </a:lnTo>
                <a:close/>
              </a:path>
            </a:pathLst>
          </a:custGeom>
          <a:gradFill rotWithShape="1">
            <a:gsLst>
              <a:gs pos="0">
                <a:schemeClr val="accent1">
                  <a:gamma/>
                  <a:shade val="46275"/>
                  <a:invGamma/>
                </a:schemeClr>
              </a:gs>
              <a:gs pos="100000">
                <a:schemeClr val="accent1"/>
              </a:gs>
            </a:gsLst>
            <a:lin ang="0" scaled="1"/>
          </a:gradFill>
          <a:ln w="9525">
            <a:noFill/>
            <a:round/>
            <a:headEnd/>
            <a:tailEnd/>
          </a:ln>
          <a:effectLst/>
        </p:spPr>
        <p:txBody>
          <a:bodyPr/>
          <a:lstStyle/>
          <a:p>
            <a:endParaRPr lang="en-US"/>
          </a:p>
        </p:txBody>
      </p:sp>
      <p:sp>
        <p:nvSpPr>
          <p:cNvPr id="1041" name="Freeform 17"/>
          <p:cNvSpPr>
            <a:spLocks/>
          </p:cNvSpPr>
          <p:nvPr/>
        </p:nvSpPr>
        <p:spPr bwMode="ltGray">
          <a:xfrm>
            <a:off x="0" y="981075"/>
            <a:ext cx="2124075" cy="288925"/>
          </a:xfrm>
          <a:custGeom>
            <a:avLst/>
            <a:gdLst/>
            <a:ahLst/>
            <a:cxnLst>
              <a:cxn ang="0">
                <a:pos x="0" y="0"/>
              </a:cxn>
              <a:cxn ang="0">
                <a:pos x="1338" y="0"/>
              </a:cxn>
              <a:cxn ang="0">
                <a:pos x="1138" y="182"/>
              </a:cxn>
              <a:cxn ang="0">
                <a:pos x="0" y="181"/>
              </a:cxn>
              <a:cxn ang="0">
                <a:pos x="0" y="0"/>
              </a:cxn>
            </a:cxnLst>
            <a:rect l="0" t="0" r="r" b="b"/>
            <a:pathLst>
              <a:path w="1338" h="182">
                <a:moveTo>
                  <a:pt x="0" y="0"/>
                </a:moveTo>
                <a:lnTo>
                  <a:pt x="1338" y="0"/>
                </a:lnTo>
                <a:lnTo>
                  <a:pt x="1138" y="182"/>
                </a:lnTo>
                <a:lnTo>
                  <a:pt x="0" y="181"/>
                </a:lnTo>
                <a:lnTo>
                  <a:pt x="0" y="0"/>
                </a:lnTo>
                <a:close/>
              </a:path>
            </a:pathLst>
          </a:custGeom>
          <a:solidFill>
            <a:schemeClr val="accent2"/>
          </a:solidFill>
          <a:ln w="9525" cap="flat" cmpd="sng">
            <a:noFill/>
            <a:prstDash val="solid"/>
            <a:round/>
            <a:headEnd type="none" w="med" len="med"/>
            <a:tailEnd type="none" w="med" len="med"/>
          </a:ln>
          <a:effectLst/>
        </p:spPr>
        <p:txBody>
          <a:bodyPr/>
          <a:lstStyle/>
          <a:p>
            <a:endParaRPr lang="en-US"/>
          </a:p>
        </p:txBody>
      </p:sp>
      <p:sp>
        <p:nvSpPr>
          <p:cNvPr id="1027" name="Rectangle 3"/>
          <p:cNvSpPr>
            <a:spLocks noGrp="1" noChangeArrowheads="1"/>
          </p:cNvSpPr>
          <p:nvPr>
            <p:ph type="body" idx="1"/>
          </p:nvPr>
        </p:nvSpPr>
        <p:spPr bwMode="auto">
          <a:xfrm>
            <a:off x="457200" y="1371600"/>
            <a:ext cx="8229600" cy="4876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400800"/>
            <a:ext cx="2514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a:p>
        </p:txBody>
      </p:sp>
      <p:sp>
        <p:nvSpPr>
          <p:cNvPr id="1029" name="Rectangle 5"/>
          <p:cNvSpPr>
            <a:spLocks noGrp="1" noChangeArrowheads="1"/>
          </p:cNvSpPr>
          <p:nvPr>
            <p:ph type="ftr" sz="quarter" idx="3"/>
          </p:nvPr>
        </p:nvSpPr>
        <p:spPr bwMode="auto">
          <a:xfrm>
            <a:off x="5943600" y="6400800"/>
            <a:ext cx="27432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a:p>
        </p:txBody>
      </p:sp>
      <p:sp>
        <p:nvSpPr>
          <p:cNvPr id="1030" name="Rectangle 6"/>
          <p:cNvSpPr>
            <a:spLocks noGrp="1" noChangeArrowheads="1"/>
          </p:cNvSpPr>
          <p:nvPr>
            <p:ph type="sldNum" sz="quarter" idx="4"/>
          </p:nvPr>
        </p:nvSpPr>
        <p:spPr bwMode="auto">
          <a:xfrm>
            <a:off x="3352800" y="6400800"/>
            <a:ext cx="2133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fld id="{4F0682A2-437F-4F97-B2F1-08FD02C7AB9F}" type="slidenum">
              <a:rPr lang="en-US"/>
              <a:pPr/>
              <a:t>‹#›</a:t>
            </a:fld>
            <a:endParaRPr lang="en-US"/>
          </a:p>
        </p:txBody>
      </p:sp>
      <p:sp>
        <p:nvSpPr>
          <p:cNvPr id="1026" name="Rectangle 2"/>
          <p:cNvSpPr>
            <a:spLocks noGrp="1" noChangeArrowheads="1"/>
          </p:cNvSpPr>
          <p:nvPr>
            <p:ph type="title"/>
          </p:nvPr>
        </p:nvSpPr>
        <p:spPr bwMode="white">
          <a:xfrm>
            <a:off x="2819400" y="327025"/>
            <a:ext cx="6096000" cy="56356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37" name="Text Box 13"/>
          <p:cNvSpPr txBox="1">
            <a:spLocks noChangeArrowheads="1"/>
          </p:cNvSpPr>
          <p:nvPr/>
        </p:nvSpPr>
        <p:spPr bwMode="white">
          <a:xfrm>
            <a:off x="-180975" y="962025"/>
            <a:ext cx="2133600" cy="304800"/>
          </a:xfrm>
          <a:prstGeom prst="rect">
            <a:avLst/>
          </a:prstGeom>
          <a:noFill/>
          <a:ln w="9525">
            <a:noFill/>
            <a:miter lim="800000"/>
            <a:headEnd/>
            <a:tailEnd/>
          </a:ln>
          <a:effectLst/>
        </p:spPr>
        <p:txBody>
          <a:bodyPr>
            <a:spAutoFit/>
          </a:bodyPr>
          <a:lstStyle/>
          <a:p>
            <a:pPr algn="ctr"/>
            <a:r>
              <a:rPr lang="en-US" sz="1400" b="1">
                <a:solidFill>
                  <a:schemeClr val="bg1"/>
                </a:solidFill>
                <a:latin typeface="Verdana" pitchFamily="34" charset="0"/>
              </a:rPr>
              <a:t>Company name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1" fontAlgn="base" hangingPunct="1">
        <a:spcBef>
          <a:spcPct val="0"/>
        </a:spcBef>
        <a:spcAft>
          <a:spcPct val="0"/>
        </a:spcAft>
        <a:defRPr sz="360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Arial" charset="0"/>
        </a:defRPr>
      </a:lvl2pPr>
      <a:lvl3pPr algn="l" rtl="0" eaLnBrk="1" fontAlgn="base" hangingPunct="1">
        <a:spcBef>
          <a:spcPct val="0"/>
        </a:spcBef>
        <a:spcAft>
          <a:spcPct val="0"/>
        </a:spcAft>
        <a:defRPr sz="3600">
          <a:solidFill>
            <a:schemeClr val="tx2"/>
          </a:solidFill>
          <a:latin typeface="Arial" charset="0"/>
        </a:defRPr>
      </a:lvl3pPr>
      <a:lvl4pPr algn="l" rtl="0" eaLnBrk="1" fontAlgn="base" hangingPunct="1">
        <a:spcBef>
          <a:spcPct val="0"/>
        </a:spcBef>
        <a:spcAft>
          <a:spcPct val="0"/>
        </a:spcAft>
        <a:defRPr sz="3600">
          <a:solidFill>
            <a:schemeClr val="tx2"/>
          </a:solidFill>
          <a:latin typeface="Arial" charset="0"/>
        </a:defRPr>
      </a:lvl4pPr>
      <a:lvl5pPr algn="l" rtl="0" eaLnBrk="1" fontAlgn="base" hangingPunct="1">
        <a:spcBef>
          <a:spcPct val="0"/>
        </a:spcBef>
        <a:spcAft>
          <a:spcPct val="0"/>
        </a:spcAft>
        <a:defRPr sz="3600">
          <a:solidFill>
            <a:schemeClr val="tx2"/>
          </a:solidFill>
          <a:latin typeface="Arial" charset="0"/>
        </a:defRPr>
      </a:lvl5pPr>
      <a:lvl6pPr marL="457200" algn="l" rtl="0" eaLnBrk="1" fontAlgn="base" hangingPunct="1">
        <a:spcBef>
          <a:spcPct val="0"/>
        </a:spcBef>
        <a:spcAft>
          <a:spcPct val="0"/>
        </a:spcAft>
        <a:defRPr sz="3600">
          <a:solidFill>
            <a:schemeClr val="tx2"/>
          </a:solidFill>
          <a:latin typeface="Arial" charset="0"/>
        </a:defRPr>
      </a:lvl6pPr>
      <a:lvl7pPr marL="914400" algn="l" rtl="0" eaLnBrk="1" fontAlgn="base" hangingPunct="1">
        <a:spcBef>
          <a:spcPct val="0"/>
        </a:spcBef>
        <a:spcAft>
          <a:spcPct val="0"/>
        </a:spcAft>
        <a:defRPr sz="3600">
          <a:solidFill>
            <a:schemeClr val="tx2"/>
          </a:solidFill>
          <a:latin typeface="Arial" charset="0"/>
        </a:defRPr>
      </a:lvl7pPr>
      <a:lvl8pPr marL="1371600" algn="l" rtl="0" eaLnBrk="1" fontAlgn="base" hangingPunct="1">
        <a:spcBef>
          <a:spcPct val="0"/>
        </a:spcBef>
        <a:spcAft>
          <a:spcPct val="0"/>
        </a:spcAft>
        <a:defRPr sz="3600">
          <a:solidFill>
            <a:schemeClr val="tx2"/>
          </a:solidFill>
          <a:latin typeface="Arial" charset="0"/>
        </a:defRPr>
      </a:lvl8pPr>
      <a:lvl9pPr marL="1828800" algn="l" rtl="0" eaLnBrk="1" fontAlgn="base" hangingPunct="1">
        <a:spcBef>
          <a:spcPct val="0"/>
        </a:spcBef>
        <a:spcAft>
          <a:spcPct val="0"/>
        </a:spcAft>
        <a:defRPr sz="3600">
          <a:solidFill>
            <a:schemeClr val="tx2"/>
          </a:solidFill>
          <a:latin typeface="Arial" charset="0"/>
        </a:defRPr>
      </a:lvl9pPr>
    </p:titleStyle>
    <p:bodyStyle>
      <a:lvl1pPr marL="342900" indent="-342900" algn="l" rtl="0" eaLnBrk="1" fontAlgn="base" hangingPunct="1">
        <a:spcBef>
          <a:spcPct val="20000"/>
        </a:spcBef>
        <a:spcAft>
          <a:spcPct val="0"/>
        </a:spcAft>
        <a:buClr>
          <a:schemeClr val="hlink"/>
        </a:buClr>
        <a:buFont typeface="Wingdings" pitchFamily="2" charset="2"/>
        <a:buChar char="v"/>
        <a:defRPr sz="2800">
          <a:solidFill>
            <a:schemeClr val="accent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1" fontAlgn="base" hangingPunct="1">
        <a:spcBef>
          <a:spcPct val="20000"/>
        </a:spcBef>
        <a:spcAft>
          <a:spcPct val="0"/>
        </a:spcAft>
        <a:buClr>
          <a:schemeClr val="tx1"/>
        </a:buClr>
        <a:buChar char="•"/>
        <a:defRPr sz="2400">
          <a:solidFill>
            <a:schemeClr val="tx1"/>
          </a:solidFill>
          <a:latin typeface="+mj-lt"/>
        </a:defRPr>
      </a:lvl3pPr>
      <a:lvl4pPr marL="1600200" indent="-228600" algn="l" rtl="0" eaLnBrk="1" fontAlgn="base" hangingPunct="1">
        <a:spcBef>
          <a:spcPct val="20000"/>
        </a:spcBef>
        <a:spcAft>
          <a:spcPct val="0"/>
        </a:spcAft>
        <a:buChar char="–"/>
        <a:defRPr sz="2000">
          <a:solidFill>
            <a:schemeClr val="tx1"/>
          </a:solidFill>
          <a:latin typeface="+mj-lt"/>
        </a:defRPr>
      </a:lvl4pPr>
      <a:lvl5pPr marL="2057400" indent="-228600" algn="l" rtl="0" eaLnBrk="1" fontAlgn="base" hangingPunct="1">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wikipedia.com/" TargetMode="External"/><Relationship Id="rId7" Type="http://schemas.openxmlformats.org/officeDocument/2006/relationships/image" Target="../media/image4.jpeg"/><Relationship Id="rId2" Type="http://schemas.openxmlformats.org/officeDocument/2006/relationships/hyperlink" Target="https://www.thebalance.com/" TargetMode="External"/><Relationship Id="rId1" Type="http://schemas.openxmlformats.org/officeDocument/2006/relationships/slideLayout" Target="../slideLayouts/slideLayout2.xml"/><Relationship Id="rId6" Type="http://schemas.openxmlformats.org/officeDocument/2006/relationships/hyperlink" Target="https://www.pboc.com/" TargetMode="External"/><Relationship Id="rId5" Type="http://schemas.openxmlformats.org/officeDocument/2006/relationships/hyperlink" Target="https://www.stratfor.com/" TargetMode="External"/><Relationship Id="rId4" Type="http://schemas.openxmlformats.org/officeDocument/2006/relationships/hyperlink" Target="https://www.tradingeconomics.com/"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2971800" y="1676400"/>
            <a:ext cx="6019800" cy="1012825"/>
          </a:xfrm>
        </p:spPr>
        <p:txBody>
          <a:bodyPr/>
          <a:lstStyle/>
          <a:p>
            <a:r>
              <a:rPr lang="en-US" i="0" dirty="0"/>
              <a:t>Internationalization of the </a:t>
            </a:r>
            <a:r>
              <a:rPr lang="en-US" i="0" dirty="0" smtClean="0"/>
              <a:t>RMB</a:t>
            </a:r>
            <a:r>
              <a:rPr lang="en-US" i="0" dirty="0"/>
              <a:t/>
            </a:r>
            <a:br>
              <a:rPr lang="en-US" i="0" dirty="0"/>
            </a:br>
            <a:endParaRPr lang="en-US" dirty="0"/>
          </a:p>
        </p:txBody>
      </p:sp>
      <p:sp>
        <p:nvSpPr>
          <p:cNvPr id="2051" name="Rectangle 3"/>
          <p:cNvSpPr>
            <a:spLocks noGrp="1" noChangeArrowheads="1"/>
          </p:cNvSpPr>
          <p:nvPr>
            <p:ph type="subTitle" idx="1"/>
          </p:nvPr>
        </p:nvSpPr>
        <p:spPr>
          <a:xfrm>
            <a:off x="5943600" y="6324600"/>
            <a:ext cx="3200400" cy="381000"/>
          </a:xfrm>
        </p:spPr>
        <p:txBody>
          <a:bodyPr/>
          <a:lstStyle/>
          <a:p>
            <a:r>
              <a:rPr lang="en-US" sz="1800" dirty="0" err="1" smtClean="0">
                <a:latin typeface="+mj-lt"/>
              </a:rPr>
              <a:t>A.Purevsuren</a:t>
            </a:r>
            <a:r>
              <a:rPr lang="en-US" sz="1800" dirty="0" smtClean="0">
                <a:latin typeface="+mj-lt"/>
              </a:rPr>
              <a:t> GDW2017202</a:t>
            </a:r>
            <a:endParaRPr lang="en-US" sz="1800" dirty="0">
              <a:latin typeface="+mj-lt"/>
            </a:endParaRPr>
          </a:p>
        </p:txBody>
      </p:sp>
      <p:pic>
        <p:nvPicPr>
          <p:cNvPr id="7" name="Picture 6" descr="canstock6618701.jpg"/>
          <p:cNvPicPr>
            <a:picLocks noChangeAspect="1"/>
          </p:cNvPicPr>
          <p:nvPr/>
        </p:nvPicPr>
        <p:blipFill>
          <a:blip r:embed="rId2" cstate="print"/>
          <a:srcRect b="9036"/>
          <a:stretch>
            <a:fillRect/>
          </a:stretch>
        </p:blipFill>
        <p:spPr>
          <a:xfrm>
            <a:off x="228600" y="762000"/>
            <a:ext cx="2286000" cy="1524000"/>
          </a:xfrm>
          <a:prstGeom prst="rect">
            <a:avLst/>
          </a:prstGeom>
          <a:ln>
            <a:noFill/>
          </a:ln>
          <a:effectLst>
            <a:softEdge rad="112500"/>
          </a:effectLst>
        </p:spPr>
      </p:pic>
      <p:pic>
        <p:nvPicPr>
          <p:cNvPr id="8" name="Picture 7" descr="th (2).jpg"/>
          <p:cNvPicPr>
            <a:picLocks noChangeAspect="1"/>
          </p:cNvPicPr>
          <p:nvPr/>
        </p:nvPicPr>
        <p:blipFill>
          <a:blip r:embed="rId3" cstate="print">
            <a:clrChange>
              <a:clrFrom>
                <a:srgbClr val="FFFFFF"/>
              </a:clrFrom>
              <a:clrTo>
                <a:srgbClr val="FFFFFF">
                  <a:alpha val="0"/>
                </a:srgbClr>
              </a:clrTo>
            </a:clrChange>
          </a:blip>
          <a:srcRect l="16894" r="17065"/>
          <a:stretch>
            <a:fillRect/>
          </a:stretch>
        </p:blipFill>
        <p:spPr>
          <a:xfrm>
            <a:off x="228600" y="3048000"/>
            <a:ext cx="3581400" cy="2790825"/>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7000" y="304800"/>
            <a:ext cx="5545138" cy="487362"/>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kern="0" noProof="0" dirty="0" smtClean="0">
                <a:solidFill>
                  <a:schemeClr val="tx2"/>
                </a:solidFill>
                <a:latin typeface="+mj-lt"/>
                <a:ea typeface="+mj-ea"/>
                <a:cs typeface="+mj-cs"/>
              </a:rPr>
              <a:t>Monetary policy analysis </a:t>
            </a:r>
            <a:endParaRPr kumimoji="0" lang="en-US" sz="3600" b="0" i="0" u="none" strike="noStrike" kern="0" cap="none" spc="0" normalizeH="0" baseline="0" noProof="0" dirty="0">
              <a:ln>
                <a:noFill/>
              </a:ln>
              <a:solidFill>
                <a:schemeClr val="tx2"/>
              </a:solidFill>
              <a:effectLst/>
              <a:uLnTx/>
              <a:uFillTx/>
              <a:latin typeface="+mj-lt"/>
              <a:ea typeface="+mj-ea"/>
              <a:cs typeface="+mj-cs"/>
            </a:endParaRPr>
          </a:p>
        </p:txBody>
      </p:sp>
      <p:sp>
        <p:nvSpPr>
          <p:cNvPr id="3" name="AutoShape 6"/>
          <p:cNvSpPr>
            <a:spLocks noChangeArrowheads="1"/>
          </p:cNvSpPr>
          <p:nvPr/>
        </p:nvSpPr>
        <p:spPr bwMode="gray">
          <a:xfrm rot="10800000" flipH="1">
            <a:off x="4953000" y="3733800"/>
            <a:ext cx="533400" cy="762000"/>
          </a:xfrm>
          <a:prstGeom prst="upArrow">
            <a:avLst>
              <a:gd name="adj1" fmla="val 51676"/>
              <a:gd name="adj2" fmla="val 100000"/>
            </a:avLst>
          </a:prstGeom>
          <a:solidFill>
            <a:schemeClr val="accent6">
              <a:lumMod val="75000"/>
            </a:schemeClr>
          </a:solidFill>
          <a:ln w="9525" algn="ctr">
            <a:noFill/>
            <a:miter lim="800000"/>
            <a:headEnd/>
            <a:tailEnd/>
          </a:ln>
          <a:effectLst/>
        </p:spPr>
        <p:txBody>
          <a:bodyPr wrap="none" anchor="ctr"/>
          <a:lstStyle/>
          <a:p>
            <a:endParaRPr lang="en-US"/>
          </a:p>
        </p:txBody>
      </p:sp>
      <p:pic>
        <p:nvPicPr>
          <p:cNvPr id="4" name="Picture 3" descr="th (4).jpg"/>
          <p:cNvPicPr>
            <a:picLocks noChangeAspect="1"/>
          </p:cNvPicPr>
          <p:nvPr/>
        </p:nvPicPr>
        <p:blipFill>
          <a:blip r:embed="rId3" cstate="print">
            <a:clrChange>
              <a:clrFrom>
                <a:srgbClr val="CCDFE6"/>
              </a:clrFrom>
              <a:clrTo>
                <a:srgbClr val="CCDFE6">
                  <a:alpha val="0"/>
                </a:srgbClr>
              </a:clrTo>
            </a:clrChange>
          </a:blip>
          <a:srcRect t="11111"/>
          <a:stretch>
            <a:fillRect/>
          </a:stretch>
        </p:blipFill>
        <p:spPr>
          <a:xfrm>
            <a:off x="1447800" y="1066800"/>
            <a:ext cx="7162800" cy="2819400"/>
          </a:xfrm>
          <a:prstGeom prst="rect">
            <a:avLst/>
          </a:prstGeom>
        </p:spPr>
      </p:pic>
      <p:pic>
        <p:nvPicPr>
          <p:cNvPr id="5" name="Picture 4" descr="innovators-dilemma.jpg"/>
          <p:cNvPicPr>
            <a:picLocks noChangeAspect="1"/>
          </p:cNvPicPr>
          <p:nvPr/>
        </p:nvPicPr>
        <p:blipFill>
          <a:blip r:embed="rId4" cstate="print">
            <a:clrChange>
              <a:clrFrom>
                <a:srgbClr val="F0ECE1"/>
              </a:clrFrom>
              <a:clrTo>
                <a:srgbClr val="F0ECE1">
                  <a:alpha val="0"/>
                </a:srgbClr>
              </a:clrTo>
            </a:clrChange>
          </a:blip>
          <a:stretch>
            <a:fillRect/>
          </a:stretch>
        </p:blipFill>
        <p:spPr>
          <a:xfrm>
            <a:off x="1828800" y="4191000"/>
            <a:ext cx="6553200" cy="2286000"/>
          </a:xfrm>
          <a:prstGeom prst="rect">
            <a:avLst/>
          </a:prstGeom>
        </p:spPr>
      </p:pic>
      <p:pic>
        <p:nvPicPr>
          <p:cNvPr id="6" name="Picture 5" descr="canstock6618701.jpg"/>
          <p:cNvPicPr>
            <a:picLocks noChangeAspect="1"/>
          </p:cNvPicPr>
          <p:nvPr/>
        </p:nvPicPr>
        <p:blipFill>
          <a:blip r:embed="rId5"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19" presetClass="entr" presetSubtype="1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0" fill="hold"/>
                                        <p:tgtEl>
                                          <p:spTgt spid="5"/>
                                        </p:tgtEl>
                                        <p:attrNameLst>
                                          <p:attrName>ppt_w</p:attrName>
                                        </p:attrNameLst>
                                      </p:cBhvr>
                                      <p:tavLst>
                                        <p:tav tm="0" fmla="#ppt_w*sin(2.5*pi*$)">
                                          <p:val>
                                            <p:fltVal val="0"/>
                                          </p:val>
                                        </p:tav>
                                        <p:tav tm="100000">
                                          <p:val>
                                            <p:fltVal val="1"/>
                                          </p:val>
                                        </p:tav>
                                      </p:tavLst>
                                    </p:anim>
                                    <p:anim calcmode="lin" valueType="num">
                                      <p:cBhvr>
                                        <p:cTn id="15" dur="50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2667000" y="304800"/>
            <a:ext cx="5164138" cy="487362"/>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chemeClr val="tx2"/>
                </a:solidFill>
                <a:effectLst/>
                <a:uLnTx/>
                <a:uFillTx/>
                <a:latin typeface="+mj-lt"/>
                <a:ea typeface="+mj-ea"/>
                <a:cs typeface="+mj-cs"/>
              </a:rPr>
              <a:t>Inflation cause</a:t>
            </a:r>
            <a:endParaRPr kumimoji="0" lang="en-US" sz="2000" b="0" i="0" u="none" strike="noStrike" kern="0" cap="none" spc="0" normalizeH="0" baseline="0" noProof="0" dirty="0">
              <a:ln>
                <a:noFill/>
              </a:ln>
              <a:solidFill>
                <a:schemeClr val="tx2"/>
              </a:solidFill>
              <a:effectLst/>
              <a:uLnTx/>
              <a:uFillTx/>
              <a:latin typeface="+mj-lt"/>
              <a:ea typeface="+mj-ea"/>
              <a:cs typeface="+mj-cs"/>
            </a:endParaRPr>
          </a:p>
        </p:txBody>
      </p:sp>
      <p:sp>
        <p:nvSpPr>
          <p:cNvPr id="3" name="AutoShape 3"/>
          <p:cNvSpPr>
            <a:spLocks noChangeArrowheads="1"/>
          </p:cNvSpPr>
          <p:nvPr/>
        </p:nvSpPr>
        <p:spPr bwMode="auto">
          <a:xfrm>
            <a:off x="5638800" y="3324225"/>
            <a:ext cx="2286000" cy="2362200"/>
          </a:xfrm>
          <a:prstGeom prst="roundRect">
            <a:avLst>
              <a:gd name="adj" fmla="val 16667"/>
            </a:avLst>
          </a:prstGeom>
          <a:noFill/>
          <a:ln w="38100">
            <a:solidFill>
              <a:schemeClr val="tx1"/>
            </a:solidFill>
            <a:round/>
            <a:headEnd/>
            <a:tailEnd/>
          </a:ln>
          <a:effectLst/>
        </p:spPr>
        <p:txBody>
          <a:bodyPr wrap="none" anchor="ctr"/>
          <a:lstStyle/>
          <a:p>
            <a:pPr algn="ctr" eaLnBrk="0" hangingPunct="0"/>
            <a:endParaRPr lang="en-US">
              <a:latin typeface="Verdana" pitchFamily="34" charset="0"/>
            </a:endParaRPr>
          </a:p>
        </p:txBody>
      </p:sp>
      <p:sp>
        <p:nvSpPr>
          <p:cNvPr id="4" name="AutoShape 5"/>
          <p:cNvSpPr>
            <a:spLocks noChangeArrowheads="1"/>
          </p:cNvSpPr>
          <p:nvPr/>
        </p:nvSpPr>
        <p:spPr bwMode="auto">
          <a:xfrm>
            <a:off x="1219200" y="3324225"/>
            <a:ext cx="2286000" cy="2438400"/>
          </a:xfrm>
          <a:prstGeom prst="roundRect">
            <a:avLst>
              <a:gd name="adj" fmla="val 16667"/>
            </a:avLst>
          </a:prstGeom>
          <a:noFill/>
          <a:ln w="38100">
            <a:solidFill>
              <a:schemeClr val="tx1"/>
            </a:solidFill>
            <a:round/>
            <a:headEnd/>
            <a:tailEnd/>
          </a:ln>
          <a:effectLst/>
        </p:spPr>
        <p:txBody>
          <a:bodyPr wrap="none" anchor="ctr"/>
          <a:lstStyle/>
          <a:p>
            <a:pPr algn="ctr" eaLnBrk="0" hangingPunct="0"/>
            <a:endParaRPr lang="en-US">
              <a:latin typeface="Verdana" pitchFamily="34" charset="0"/>
            </a:endParaRPr>
          </a:p>
        </p:txBody>
      </p:sp>
      <p:sp>
        <p:nvSpPr>
          <p:cNvPr id="5" name="Text Box 6"/>
          <p:cNvSpPr txBox="1">
            <a:spLocks noChangeArrowheads="1"/>
          </p:cNvSpPr>
          <p:nvPr/>
        </p:nvSpPr>
        <p:spPr bwMode="auto">
          <a:xfrm>
            <a:off x="1314450" y="3524250"/>
            <a:ext cx="2038350" cy="2154436"/>
          </a:xfrm>
          <a:prstGeom prst="rect">
            <a:avLst/>
          </a:prstGeom>
          <a:noFill/>
          <a:ln w="9525">
            <a:noFill/>
            <a:miter lim="800000"/>
            <a:headEnd/>
            <a:tailEnd/>
          </a:ln>
          <a:effectLst/>
        </p:spPr>
        <p:txBody>
          <a:bodyPr>
            <a:spAutoFit/>
          </a:bodyPr>
          <a:lstStyle/>
          <a:p>
            <a:pPr eaLnBrk="0" hangingPunct="0"/>
            <a:r>
              <a:rPr lang="en-US" sz="2000" b="1" dirty="0" smtClean="0">
                <a:solidFill>
                  <a:srgbClr val="000000"/>
                </a:solidFill>
              </a:rPr>
              <a:t>External</a:t>
            </a:r>
            <a:r>
              <a:rPr lang="en-US" dirty="0" smtClean="0">
                <a:solidFill>
                  <a:srgbClr val="000000"/>
                </a:solidFill>
              </a:rPr>
              <a:t>- Hot flow of foreign money asks PBOC print more.</a:t>
            </a:r>
          </a:p>
          <a:p>
            <a:pPr eaLnBrk="0" hangingPunct="0"/>
            <a:endParaRPr lang="en-US" dirty="0" smtClean="0">
              <a:solidFill>
                <a:srgbClr val="000000"/>
              </a:solidFill>
            </a:endParaRPr>
          </a:p>
          <a:p>
            <a:pPr eaLnBrk="0" hangingPunct="0"/>
            <a:endParaRPr lang="en-US" dirty="0" smtClean="0">
              <a:solidFill>
                <a:srgbClr val="000000"/>
              </a:solidFill>
            </a:endParaRPr>
          </a:p>
          <a:p>
            <a:pPr algn="ctr" eaLnBrk="0" hangingPunct="0"/>
            <a:r>
              <a:rPr lang="en-US" sz="2400" b="1" dirty="0" smtClean="0">
                <a:solidFill>
                  <a:srgbClr val="000000"/>
                </a:solidFill>
              </a:rPr>
              <a:t>Cost-push</a:t>
            </a:r>
            <a:r>
              <a:rPr lang="en-US" dirty="0" smtClean="0">
                <a:solidFill>
                  <a:srgbClr val="000000"/>
                </a:solidFill>
              </a:rPr>
              <a:t> </a:t>
            </a:r>
            <a:endParaRPr lang="en-US" dirty="0">
              <a:solidFill>
                <a:srgbClr val="000000"/>
              </a:solidFill>
            </a:endParaRPr>
          </a:p>
        </p:txBody>
      </p:sp>
      <p:sp>
        <p:nvSpPr>
          <p:cNvPr id="6" name="Freeform 8"/>
          <p:cNvSpPr>
            <a:spLocks/>
          </p:cNvSpPr>
          <p:nvPr/>
        </p:nvSpPr>
        <p:spPr bwMode="gray">
          <a:xfrm>
            <a:off x="3298825" y="3227388"/>
            <a:ext cx="903288" cy="1241425"/>
          </a:xfrm>
          <a:custGeom>
            <a:avLst/>
            <a:gdLst/>
            <a:ahLst/>
            <a:cxnLst>
              <a:cxn ang="0">
                <a:pos x="580" y="0"/>
              </a:cxn>
              <a:cxn ang="0">
                <a:pos x="578" y="90"/>
              </a:cxn>
              <a:cxn ang="0">
                <a:pos x="568" y="174"/>
              </a:cxn>
              <a:cxn ang="0">
                <a:pos x="552" y="252"/>
              </a:cxn>
              <a:cxn ang="0">
                <a:pos x="526" y="324"/>
              </a:cxn>
              <a:cxn ang="0">
                <a:pos x="494" y="390"/>
              </a:cxn>
              <a:cxn ang="0">
                <a:pos x="452" y="450"/>
              </a:cxn>
              <a:cxn ang="0">
                <a:pos x="402" y="508"/>
              </a:cxn>
              <a:cxn ang="0">
                <a:pos x="342" y="560"/>
              </a:cxn>
              <a:cxn ang="0">
                <a:pos x="270" y="610"/>
              </a:cxn>
              <a:cxn ang="0">
                <a:pos x="188" y="656"/>
              </a:cxn>
              <a:cxn ang="0">
                <a:pos x="188" y="798"/>
              </a:cxn>
              <a:cxn ang="0">
                <a:pos x="0" y="514"/>
              </a:cxn>
              <a:cxn ang="0">
                <a:pos x="188" y="230"/>
              </a:cxn>
              <a:cxn ang="0">
                <a:pos x="188" y="372"/>
              </a:cxn>
              <a:cxn ang="0">
                <a:pos x="224" y="368"/>
              </a:cxn>
              <a:cxn ang="0">
                <a:pos x="264" y="356"/>
              </a:cxn>
              <a:cxn ang="0">
                <a:pos x="306" y="336"/>
              </a:cxn>
              <a:cxn ang="0">
                <a:pos x="348" y="310"/>
              </a:cxn>
              <a:cxn ang="0">
                <a:pos x="392" y="280"/>
              </a:cxn>
              <a:cxn ang="0">
                <a:pos x="432" y="246"/>
              </a:cxn>
              <a:cxn ang="0">
                <a:pos x="472" y="208"/>
              </a:cxn>
              <a:cxn ang="0">
                <a:pos x="506" y="166"/>
              </a:cxn>
              <a:cxn ang="0">
                <a:pos x="536" y="124"/>
              </a:cxn>
              <a:cxn ang="0">
                <a:pos x="558" y="82"/>
              </a:cxn>
              <a:cxn ang="0">
                <a:pos x="574" y="40"/>
              </a:cxn>
              <a:cxn ang="0">
                <a:pos x="578" y="0"/>
              </a:cxn>
              <a:cxn ang="0">
                <a:pos x="580" y="0"/>
              </a:cxn>
            </a:cxnLst>
            <a:rect l="0" t="0" r="r" b="b"/>
            <a:pathLst>
              <a:path w="580" h="798">
                <a:moveTo>
                  <a:pt x="580" y="0"/>
                </a:moveTo>
                <a:lnTo>
                  <a:pt x="578" y="90"/>
                </a:lnTo>
                <a:lnTo>
                  <a:pt x="568" y="174"/>
                </a:lnTo>
                <a:lnTo>
                  <a:pt x="552" y="252"/>
                </a:lnTo>
                <a:lnTo>
                  <a:pt x="526" y="324"/>
                </a:lnTo>
                <a:lnTo>
                  <a:pt x="494" y="390"/>
                </a:lnTo>
                <a:lnTo>
                  <a:pt x="452" y="450"/>
                </a:lnTo>
                <a:lnTo>
                  <a:pt x="402" y="508"/>
                </a:lnTo>
                <a:lnTo>
                  <a:pt x="342" y="560"/>
                </a:lnTo>
                <a:lnTo>
                  <a:pt x="270" y="610"/>
                </a:lnTo>
                <a:lnTo>
                  <a:pt x="188" y="656"/>
                </a:lnTo>
                <a:lnTo>
                  <a:pt x="188" y="798"/>
                </a:lnTo>
                <a:lnTo>
                  <a:pt x="0" y="514"/>
                </a:lnTo>
                <a:lnTo>
                  <a:pt x="188" y="230"/>
                </a:lnTo>
                <a:lnTo>
                  <a:pt x="188" y="372"/>
                </a:lnTo>
                <a:lnTo>
                  <a:pt x="224" y="368"/>
                </a:lnTo>
                <a:lnTo>
                  <a:pt x="264" y="356"/>
                </a:lnTo>
                <a:lnTo>
                  <a:pt x="306" y="336"/>
                </a:lnTo>
                <a:lnTo>
                  <a:pt x="348" y="310"/>
                </a:lnTo>
                <a:lnTo>
                  <a:pt x="392" y="280"/>
                </a:lnTo>
                <a:lnTo>
                  <a:pt x="432" y="246"/>
                </a:lnTo>
                <a:lnTo>
                  <a:pt x="472" y="208"/>
                </a:lnTo>
                <a:lnTo>
                  <a:pt x="506" y="166"/>
                </a:lnTo>
                <a:lnTo>
                  <a:pt x="536" y="124"/>
                </a:lnTo>
                <a:lnTo>
                  <a:pt x="558" y="82"/>
                </a:lnTo>
                <a:lnTo>
                  <a:pt x="574" y="40"/>
                </a:lnTo>
                <a:lnTo>
                  <a:pt x="578" y="0"/>
                </a:lnTo>
                <a:lnTo>
                  <a:pt x="580" y="0"/>
                </a:lnTo>
                <a:close/>
              </a:path>
            </a:pathLst>
          </a:custGeom>
          <a:gradFill rotWithShape="1">
            <a:gsLst>
              <a:gs pos="0">
                <a:schemeClr val="accent2"/>
              </a:gs>
              <a:gs pos="100000">
                <a:schemeClr val="accent2">
                  <a:gamma/>
                  <a:tint val="63529"/>
                  <a:invGamma/>
                </a:schemeClr>
              </a:gs>
            </a:gsLst>
            <a:lin ang="0" scaled="1"/>
          </a:gradFill>
          <a:ln w="0">
            <a:noFill/>
            <a:prstDash val="solid"/>
            <a:round/>
            <a:headEnd/>
            <a:tailEnd/>
          </a:ln>
        </p:spPr>
        <p:txBody>
          <a:bodyPr/>
          <a:lstStyle/>
          <a:p>
            <a:endParaRPr lang="en-US"/>
          </a:p>
        </p:txBody>
      </p:sp>
      <p:sp>
        <p:nvSpPr>
          <p:cNvPr id="7" name="AutoShape 9"/>
          <p:cNvSpPr>
            <a:spLocks noChangeAspect="1" noChangeArrowheads="1" noTextEdit="1"/>
          </p:cNvSpPr>
          <p:nvPr/>
        </p:nvSpPr>
        <p:spPr bwMode="gray">
          <a:xfrm flipH="1">
            <a:off x="4945063" y="3224213"/>
            <a:ext cx="909637" cy="1244600"/>
          </a:xfrm>
          <a:prstGeom prst="rect">
            <a:avLst/>
          </a:prstGeom>
          <a:noFill/>
          <a:ln w="9525">
            <a:noFill/>
            <a:miter lim="800000"/>
            <a:headEnd/>
            <a:tailEnd/>
          </a:ln>
        </p:spPr>
        <p:txBody>
          <a:bodyPr/>
          <a:lstStyle/>
          <a:p>
            <a:endParaRPr lang="en-US"/>
          </a:p>
        </p:txBody>
      </p:sp>
      <p:sp>
        <p:nvSpPr>
          <p:cNvPr id="8" name="Freeform 10"/>
          <p:cNvSpPr>
            <a:spLocks/>
          </p:cNvSpPr>
          <p:nvPr/>
        </p:nvSpPr>
        <p:spPr bwMode="gray">
          <a:xfrm flipH="1">
            <a:off x="4951413" y="3227388"/>
            <a:ext cx="903287" cy="1241425"/>
          </a:xfrm>
          <a:custGeom>
            <a:avLst/>
            <a:gdLst/>
            <a:ahLst/>
            <a:cxnLst>
              <a:cxn ang="0">
                <a:pos x="580" y="0"/>
              </a:cxn>
              <a:cxn ang="0">
                <a:pos x="578" y="90"/>
              </a:cxn>
              <a:cxn ang="0">
                <a:pos x="568" y="174"/>
              </a:cxn>
              <a:cxn ang="0">
                <a:pos x="552" y="252"/>
              </a:cxn>
              <a:cxn ang="0">
                <a:pos x="526" y="324"/>
              </a:cxn>
              <a:cxn ang="0">
                <a:pos x="494" y="390"/>
              </a:cxn>
              <a:cxn ang="0">
                <a:pos x="452" y="450"/>
              </a:cxn>
              <a:cxn ang="0">
                <a:pos x="402" y="508"/>
              </a:cxn>
              <a:cxn ang="0">
                <a:pos x="342" y="560"/>
              </a:cxn>
              <a:cxn ang="0">
                <a:pos x="270" y="610"/>
              </a:cxn>
              <a:cxn ang="0">
                <a:pos x="188" y="656"/>
              </a:cxn>
              <a:cxn ang="0">
                <a:pos x="188" y="798"/>
              </a:cxn>
              <a:cxn ang="0">
                <a:pos x="0" y="514"/>
              </a:cxn>
              <a:cxn ang="0">
                <a:pos x="188" y="230"/>
              </a:cxn>
              <a:cxn ang="0">
                <a:pos x="188" y="372"/>
              </a:cxn>
              <a:cxn ang="0">
                <a:pos x="224" y="368"/>
              </a:cxn>
              <a:cxn ang="0">
                <a:pos x="264" y="356"/>
              </a:cxn>
              <a:cxn ang="0">
                <a:pos x="306" y="336"/>
              </a:cxn>
              <a:cxn ang="0">
                <a:pos x="348" y="310"/>
              </a:cxn>
              <a:cxn ang="0">
                <a:pos x="392" y="280"/>
              </a:cxn>
              <a:cxn ang="0">
                <a:pos x="432" y="246"/>
              </a:cxn>
              <a:cxn ang="0">
                <a:pos x="472" y="208"/>
              </a:cxn>
              <a:cxn ang="0">
                <a:pos x="506" y="166"/>
              </a:cxn>
              <a:cxn ang="0">
                <a:pos x="536" y="124"/>
              </a:cxn>
              <a:cxn ang="0">
                <a:pos x="558" y="82"/>
              </a:cxn>
              <a:cxn ang="0">
                <a:pos x="574" y="40"/>
              </a:cxn>
              <a:cxn ang="0">
                <a:pos x="578" y="0"/>
              </a:cxn>
              <a:cxn ang="0">
                <a:pos x="580" y="0"/>
              </a:cxn>
            </a:cxnLst>
            <a:rect l="0" t="0" r="r" b="b"/>
            <a:pathLst>
              <a:path w="580" h="798">
                <a:moveTo>
                  <a:pt x="580" y="0"/>
                </a:moveTo>
                <a:lnTo>
                  <a:pt x="578" y="90"/>
                </a:lnTo>
                <a:lnTo>
                  <a:pt x="568" y="174"/>
                </a:lnTo>
                <a:lnTo>
                  <a:pt x="552" y="252"/>
                </a:lnTo>
                <a:lnTo>
                  <a:pt x="526" y="324"/>
                </a:lnTo>
                <a:lnTo>
                  <a:pt x="494" y="390"/>
                </a:lnTo>
                <a:lnTo>
                  <a:pt x="452" y="450"/>
                </a:lnTo>
                <a:lnTo>
                  <a:pt x="402" y="508"/>
                </a:lnTo>
                <a:lnTo>
                  <a:pt x="342" y="560"/>
                </a:lnTo>
                <a:lnTo>
                  <a:pt x="270" y="610"/>
                </a:lnTo>
                <a:lnTo>
                  <a:pt x="188" y="656"/>
                </a:lnTo>
                <a:lnTo>
                  <a:pt x="188" y="798"/>
                </a:lnTo>
                <a:lnTo>
                  <a:pt x="0" y="514"/>
                </a:lnTo>
                <a:lnTo>
                  <a:pt x="188" y="230"/>
                </a:lnTo>
                <a:lnTo>
                  <a:pt x="188" y="372"/>
                </a:lnTo>
                <a:lnTo>
                  <a:pt x="224" y="368"/>
                </a:lnTo>
                <a:lnTo>
                  <a:pt x="264" y="356"/>
                </a:lnTo>
                <a:lnTo>
                  <a:pt x="306" y="336"/>
                </a:lnTo>
                <a:lnTo>
                  <a:pt x="348" y="310"/>
                </a:lnTo>
                <a:lnTo>
                  <a:pt x="392" y="280"/>
                </a:lnTo>
                <a:lnTo>
                  <a:pt x="432" y="246"/>
                </a:lnTo>
                <a:lnTo>
                  <a:pt x="472" y="208"/>
                </a:lnTo>
                <a:lnTo>
                  <a:pt x="506" y="166"/>
                </a:lnTo>
                <a:lnTo>
                  <a:pt x="536" y="124"/>
                </a:lnTo>
                <a:lnTo>
                  <a:pt x="558" y="82"/>
                </a:lnTo>
                <a:lnTo>
                  <a:pt x="574" y="40"/>
                </a:lnTo>
                <a:lnTo>
                  <a:pt x="578" y="0"/>
                </a:lnTo>
                <a:lnTo>
                  <a:pt x="580" y="0"/>
                </a:lnTo>
                <a:close/>
              </a:path>
            </a:pathLst>
          </a:custGeom>
          <a:gradFill rotWithShape="1">
            <a:gsLst>
              <a:gs pos="0">
                <a:schemeClr val="hlink"/>
              </a:gs>
              <a:gs pos="100000">
                <a:schemeClr val="hlink">
                  <a:gamma/>
                  <a:tint val="31765"/>
                  <a:invGamma/>
                </a:schemeClr>
              </a:gs>
            </a:gsLst>
            <a:lin ang="0" scaled="1"/>
          </a:gradFill>
          <a:ln w="0">
            <a:noFill/>
            <a:prstDash val="solid"/>
            <a:round/>
            <a:headEnd/>
            <a:tailEnd/>
          </a:ln>
        </p:spPr>
        <p:txBody>
          <a:bodyPr/>
          <a:lstStyle/>
          <a:p>
            <a:endParaRPr lang="en-US"/>
          </a:p>
        </p:txBody>
      </p:sp>
      <p:grpSp>
        <p:nvGrpSpPr>
          <p:cNvPr id="9" name="Group 11"/>
          <p:cNvGrpSpPr>
            <a:grpSpLocks/>
          </p:cNvGrpSpPr>
          <p:nvPr/>
        </p:nvGrpSpPr>
        <p:grpSpPr bwMode="auto">
          <a:xfrm>
            <a:off x="3124200" y="1600200"/>
            <a:ext cx="2998788" cy="1601788"/>
            <a:chOff x="1997" y="1314"/>
            <a:chExt cx="1889" cy="1009"/>
          </a:xfrm>
        </p:grpSpPr>
        <p:grpSp>
          <p:nvGrpSpPr>
            <p:cNvPr id="10" name="Group 12"/>
            <p:cNvGrpSpPr>
              <a:grpSpLocks/>
            </p:cNvGrpSpPr>
            <p:nvPr/>
          </p:nvGrpSpPr>
          <p:grpSpPr bwMode="auto">
            <a:xfrm>
              <a:off x="1997" y="1404"/>
              <a:ext cx="1889" cy="919"/>
              <a:chOff x="1973" y="1027"/>
              <a:chExt cx="1926" cy="937"/>
            </a:xfrm>
          </p:grpSpPr>
          <p:sp>
            <p:nvSpPr>
              <p:cNvPr id="15" name="Oval 13"/>
              <p:cNvSpPr>
                <a:spLocks noChangeArrowheads="1"/>
              </p:cNvSpPr>
              <p:nvPr/>
            </p:nvSpPr>
            <p:spPr bwMode="gray">
              <a:xfrm>
                <a:off x="1994" y="1057"/>
                <a:ext cx="1905" cy="907"/>
              </a:xfrm>
              <a:prstGeom prst="ellipse">
                <a:avLst/>
              </a:prstGeom>
              <a:gradFill rotWithShape="1">
                <a:gsLst>
                  <a:gs pos="0">
                    <a:schemeClr val="hlink"/>
                  </a:gs>
                  <a:gs pos="100000">
                    <a:schemeClr val="hlink">
                      <a:gamma/>
                      <a:shade val="48627"/>
                      <a:invGamma/>
                    </a:schemeClr>
                  </a:gs>
                </a:gsLst>
                <a:lin ang="2700000" scaled="1"/>
              </a:gradFill>
              <a:ln w="9525">
                <a:noFill/>
                <a:round/>
                <a:headEnd/>
                <a:tailEnd/>
              </a:ln>
              <a:effectLst/>
            </p:spPr>
            <p:txBody>
              <a:bodyPr wrap="none" anchor="ctr"/>
              <a:lstStyle/>
              <a:p>
                <a:endParaRPr lang="en-US"/>
              </a:p>
            </p:txBody>
          </p:sp>
          <p:sp>
            <p:nvSpPr>
              <p:cNvPr id="16" name="Oval 14"/>
              <p:cNvSpPr>
                <a:spLocks noChangeArrowheads="1"/>
              </p:cNvSpPr>
              <p:nvPr/>
            </p:nvSpPr>
            <p:spPr bwMode="gray">
              <a:xfrm>
                <a:off x="1973" y="1027"/>
                <a:ext cx="1905" cy="907"/>
              </a:xfrm>
              <a:prstGeom prst="ellipse">
                <a:avLst/>
              </a:prstGeom>
              <a:gradFill rotWithShape="1">
                <a:gsLst>
                  <a:gs pos="0">
                    <a:schemeClr val="hlink">
                      <a:gamma/>
                      <a:tint val="44314"/>
                      <a:invGamma/>
                    </a:schemeClr>
                  </a:gs>
                  <a:gs pos="100000">
                    <a:schemeClr val="hlink"/>
                  </a:gs>
                </a:gsLst>
                <a:lin ang="2700000" scaled="1"/>
              </a:gradFill>
              <a:ln w="9525">
                <a:noFill/>
                <a:round/>
                <a:headEnd/>
                <a:tailEnd/>
              </a:ln>
              <a:effectLst/>
            </p:spPr>
            <p:txBody>
              <a:bodyPr wrap="none" anchor="ctr"/>
              <a:lstStyle/>
              <a:p>
                <a:endParaRPr lang="en-US"/>
              </a:p>
            </p:txBody>
          </p:sp>
        </p:grpSp>
        <p:sp>
          <p:nvSpPr>
            <p:cNvPr id="11" name="Oval 15"/>
            <p:cNvSpPr>
              <a:spLocks noChangeArrowheads="1"/>
            </p:cNvSpPr>
            <p:nvPr/>
          </p:nvSpPr>
          <p:spPr bwMode="gray">
            <a:xfrm>
              <a:off x="2086" y="1314"/>
              <a:ext cx="1691" cy="845"/>
            </a:xfrm>
            <a:prstGeom prst="ellipse">
              <a:avLst/>
            </a:prstGeom>
            <a:gradFill rotWithShape="1">
              <a:gsLst>
                <a:gs pos="0">
                  <a:schemeClr val="accent1">
                    <a:gamma/>
                    <a:shade val="46275"/>
                    <a:invGamma/>
                  </a:schemeClr>
                </a:gs>
                <a:gs pos="100000">
                  <a:schemeClr val="accent1"/>
                </a:gs>
              </a:gsLst>
              <a:lin ang="2700000" scaled="1"/>
            </a:gradFill>
            <a:ln w="9525" algn="ctr">
              <a:noFill/>
              <a:round/>
              <a:headEnd/>
              <a:tailEnd/>
            </a:ln>
            <a:effectLst/>
          </p:spPr>
          <p:txBody>
            <a:bodyPr vert="eaVert" wrap="none" anchor="ctr"/>
            <a:lstStyle/>
            <a:p>
              <a:endParaRPr lang="en-US"/>
            </a:p>
          </p:txBody>
        </p:sp>
        <p:sp>
          <p:nvSpPr>
            <p:cNvPr id="12" name="Oval 16"/>
            <p:cNvSpPr>
              <a:spLocks noChangeArrowheads="1"/>
            </p:cNvSpPr>
            <p:nvPr/>
          </p:nvSpPr>
          <p:spPr bwMode="gray">
            <a:xfrm>
              <a:off x="2108" y="1319"/>
              <a:ext cx="1650" cy="824"/>
            </a:xfrm>
            <a:prstGeom prst="ellipse">
              <a:avLst/>
            </a:prstGeom>
            <a:gradFill rotWithShape="1">
              <a:gsLst>
                <a:gs pos="0">
                  <a:schemeClr val="accent1">
                    <a:alpha val="0"/>
                  </a:schemeClr>
                </a:gs>
                <a:gs pos="100000">
                  <a:schemeClr val="accent1">
                    <a:gamma/>
                    <a:tint val="34902"/>
                    <a:invGamma/>
                  </a:schemeClr>
                </a:gs>
              </a:gsLst>
              <a:lin ang="2700000" scaled="1"/>
            </a:gradFill>
            <a:ln w="9525" algn="ctr">
              <a:noFill/>
              <a:round/>
              <a:headEnd/>
              <a:tailEnd/>
            </a:ln>
            <a:effectLst/>
          </p:spPr>
          <p:txBody>
            <a:bodyPr vert="eaVert" wrap="none" anchor="ctr"/>
            <a:lstStyle/>
            <a:p>
              <a:endParaRPr lang="en-US"/>
            </a:p>
          </p:txBody>
        </p:sp>
        <p:sp>
          <p:nvSpPr>
            <p:cNvPr id="13" name="Oval 17"/>
            <p:cNvSpPr>
              <a:spLocks noChangeArrowheads="1"/>
            </p:cNvSpPr>
            <p:nvPr/>
          </p:nvSpPr>
          <p:spPr bwMode="gray">
            <a:xfrm>
              <a:off x="2125" y="1327"/>
              <a:ext cx="1570" cy="770"/>
            </a:xfrm>
            <a:prstGeom prst="ellipse">
              <a:avLst/>
            </a:prstGeom>
            <a:gradFill rotWithShape="1">
              <a:gsLst>
                <a:gs pos="0">
                  <a:schemeClr val="accent1">
                    <a:gamma/>
                    <a:shade val="79216"/>
                    <a:invGamma/>
                  </a:schemeClr>
                </a:gs>
                <a:gs pos="100000">
                  <a:schemeClr val="accent1">
                    <a:alpha val="48000"/>
                  </a:schemeClr>
                </a:gs>
              </a:gsLst>
              <a:lin ang="2700000" scaled="1"/>
            </a:gradFill>
            <a:ln w="9525" algn="ctr">
              <a:noFill/>
              <a:round/>
              <a:headEnd/>
              <a:tailEnd/>
            </a:ln>
            <a:effectLst/>
          </p:spPr>
          <p:txBody>
            <a:bodyPr vert="eaVert" wrap="none" anchor="ctr"/>
            <a:lstStyle/>
            <a:p>
              <a:endParaRPr lang="en-US"/>
            </a:p>
          </p:txBody>
        </p:sp>
        <p:sp>
          <p:nvSpPr>
            <p:cNvPr id="14" name="Oval 18"/>
            <p:cNvSpPr>
              <a:spLocks noChangeArrowheads="1"/>
            </p:cNvSpPr>
            <p:nvPr/>
          </p:nvSpPr>
          <p:spPr bwMode="gray">
            <a:xfrm>
              <a:off x="2208" y="1344"/>
              <a:ext cx="1382" cy="624"/>
            </a:xfrm>
            <a:prstGeom prst="ellipse">
              <a:avLst/>
            </a:prstGeom>
            <a:gradFill rotWithShape="1">
              <a:gsLst>
                <a:gs pos="0">
                  <a:schemeClr val="accent1">
                    <a:gamma/>
                    <a:tint val="0"/>
                    <a:invGamma/>
                  </a:schemeClr>
                </a:gs>
                <a:gs pos="100000">
                  <a:schemeClr val="accent1">
                    <a:alpha val="38000"/>
                  </a:schemeClr>
                </a:gs>
              </a:gsLst>
              <a:lin ang="2700000" scaled="1"/>
            </a:gradFill>
            <a:ln w="9525" algn="ctr">
              <a:noFill/>
              <a:round/>
              <a:headEnd/>
              <a:tailEnd/>
            </a:ln>
            <a:effectLst/>
          </p:spPr>
          <p:txBody>
            <a:bodyPr vert="eaVert" wrap="none" anchor="ctr"/>
            <a:lstStyle/>
            <a:p>
              <a:endParaRPr lang="en-US"/>
            </a:p>
          </p:txBody>
        </p:sp>
      </p:grpSp>
      <p:sp>
        <p:nvSpPr>
          <p:cNvPr id="17" name="Text Box 19"/>
          <p:cNvSpPr txBox="1">
            <a:spLocks noChangeArrowheads="1"/>
          </p:cNvSpPr>
          <p:nvPr/>
        </p:nvSpPr>
        <p:spPr bwMode="auto">
          <a:xfrm>
            <a:off x="3817581" y="1800225"/>
            <a:ext cx="1518365" cy="677108"/>
          </a:xfrm>
          <a:prstGeom prst="rect">
            <a:avLst/>
          </a:prstGeom>
          <a:noFill/>
          <a:ln w="9525" algn="ctr">
            <a:noFill/>
            <a:miter lim="800000"/>
            <a:headEnd/>
            <a:tailEnd/>
          </a:ln>
          <a:effectLst/>
        </p:spPr>
        <p:txBody>
          <a:bodyPr wrap="none">
            <a:spAutoFit/>
          </a:bodyPr>
          <a:lstStyle/>
          <a:p>
            <a:pPr algn="ctr" eaLnBrk="0" hangingPunct="0"/>
            <a:r>
              <a:rPr lang="en-US" sz="2400" b="1" dirty="0" smtClean="0">
                <a:solidFill>
                  <a:srgbClr val="000000"/>
                </a:solidFill>
              </a:rPr>
              <a:t>Cause</a:t>
            </a:r>
            <a:endParaRPr lang="en-US" sz="2400" b="1" dirty="0">
              <a:solidFill>
                <a:srgbClr val="000000"/>
              </a:solidFill>
            </a:endParaRPr>
          </a:p>
          <a:p>
            <a:pPr algn="ctr" eaLnBrk="0" hangingPunct="0"/>
            <a:r>
              <a:rPr lang="en-US" sz="1400" dirty="0" smtClean="0">
                <a:solidFill>
                  <a:srgbClr val="000000"/>
                </a:solidFill>
              </a:rPr>
              <a:t>Inflation In China</a:t>
            </a:r>
            <a:endParaRPr lang="en-US" sz="1400" dirty="0">
              <a:solidFill>
                <a:srgbClr val="000000"/>
              </a:solidFill>
            </a:endParaRPr>
          </a:p>
        </p:txBody>
      </p:sp>
      <p:sp>
        <p:nvSpPr>
          <p:cNvPr id="18" name="Text Box 22"/>
          <p:cNvSpPr txBox="1">
            <a:spLocks noChangeArrowheads="1"/>
          </p:cNvSpPr>
          <p:nvPr/>
        </p:nvSpPr>
        <p:spPr bwMode="auto">
          <a:xfrm>
            <a:off x="5791200" y="3552825"/>
            <a:ext cx="2038350" cy="2154436"/>
          </a:xfrm>
          <a:prstGeom prst="rect">
            <a:avLst/>
          </a:prstGeom>
          <a:noFill/>
          <a:ln w="9525">
            <a:noFill/>
            <a:miter lim="800000"/>
            <a:headEnd/>
            <a:tailEnd/>
          </a:ln>
          <a:effectLst/>
        </p:spPr>
        <p:txBody>
          <a:bodyPr wrap="square">
            <a:spAutoFit/>
          </a:bodyPr>
          <a:lstStyle/>
          <a:p>
            <a:r>
              <a:rPr lang="en-US" sz="2000" b="1" dirty="0" smtClean="0">
                <a:solidFill>
                  <a:srgbClr val="000000"/>
                </a:solidFill>
              </a:rPr>
              <a:t>Internal</a:t>
            </a:r>
            <a:r>
              <a:rPr lang="en-US" dirty="0" smtClean="0">
                <a:solidFill>
                  <a:srgbClr val="000000"/>
                </a:solidFill>
              </a:rPr>
              <a:t> </a:t>
            </a:r>
            <a:r>
              <a:rPr lang="en-US" sz="1400" dirty="0" smtClean="0">
                <a:solidFill>
                  <a:srgbClr val="000000"/>
                </a:solidFill>
              </a:rPr>
              <a:t>–</a:t>
            </a:r>
            <a:r>
              <a:rPr lang="en-US" dirty="0" smtClean="0">
                <a:solidFill>
                  <a:srgbClr val="000000"/>
                </a:solidFill>
              </a:rPr>
              <a:t> Less domestic consumption results save more and more.</a:t>
            </a:r>
          </a:p>
          <a:p>
            <a:endParaRPr lang="en-US" dirty="0" smtClean="0">
              <a:solidFill>
                <a:srgbClr val="000000"/>
              </a:solidFill>
            </a:endParaRPr>
          </a:p>
          <a:p>
            <a:r>
              <a:rPr lang="en-US" sz="2400" b="1" dirty="0" smtClean="0">
                <a:solidFill>
                  <a:srgbClr val="000000"/>
                </a:solidFill>
              </a:rPr>
              <a:t>Cost-push</a:t>
            </a:r>
            <a:endParaRPr lang="en-US" sz="2400" b="1" dirty="0"/>
          </a:p>
        </p:txBody>
      </p:sp>
      <p:pic>
        <p:nvPicPr>
          <p:cNvPr id="19" name="Picture 18" descr="canstock6618701.jpg"/>
          <p:cNvPicPr>
            <a:picLocks noChangeAspect="1"/>
          </p:cNvPicPr>
          <p:nvPr/>
        </p:nvPicPr>
        <p:blipFill>
          <a:blip r:embed="rId3"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2971800" y="381000"/>
            <a:ext cx="4572000" cy="487362"/>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kern="0" dirty="0" smtClean="0">
                <a:solidFill>
                  <a:schemeClr val="tx2"/>
                </a:solidFill>
                <a:latin typeface="+mj-lt"/>
                <a:ea typeface="+mj-ea"/>
                <a:cs typeface="+mj-cs"/>
              </a:rPr>
              <a:t>Inflation digestion </a:t>
            </a:r>
            <a:endParaRPr kumimoji="0" lang="en-US" sz="1800" b="0" i="0" u="none" strike="noStrike" kern="0" cap="none" spc="0" normalizeH="0" baseline="0" noProof="0" dirty="0">
              <a:ln>
                <a:noFill/>
              </a:ln>
              <a:solidFill>
                <a:schemeClr val="tx2"/>
              </a:solidFill>
              <a:effectLst/>
              <a:uLnTx/>
              <a:uFillTx/>
              <a:latin typeface="+mj-lt"/>
              <a:ea typeface="+mj-ea"/>
              <a:cs typeface="+mj-cs"/>
            </a:endParaRPr>
          </a:p>
        </p:txBody>
      </p:sp>
      <p:grpSp>
        <p:nvGrpSpPr>
          <p:cNvPr id="3" name="Group 27"/>
          <p:cNvGrpSpPr>
            <a:grpSpLocks/>
          </p:cNvGrpSpPr>
          <p:nvPr/>
        </p:nvGrpSpPr>
        <p:grpSpPr bwMode="auto">
          <a:xfrm>
            <a:off x="1234911" y="2133600"/>
            <a:ext cx="6766089" cy="3352800"/>
            <a:chOff x="486" y="1248"/>
            <a:chExt cx="4698" cy="2256"/>
          </a:xfrm>
        </p:grpSpPr>
        <p:grpSp>
          <p:nvGrpSpPr>
            <p:cNvPr id="4" name="Group 3"/>
            <p:cNvGrpSpPr>
              <a:grpSpLocks/>
            </p:cNvGrpSpPr>
            <p:nvPr/>
          </p:nvGrpSpPr>
          <p:grpSpPr bwMode="auto">
            <a:xfrm>
              <a:off x="1824" y="1248"/>
              <a:ext cx="2014" cy="1821"/>
              <a:chOff x="1872" y="1824"/>
              <a:chExt cx="2014" cy="1821"/>
            </a:xfrm>
          </p:grpSpPr>
          <p:sp>
            <p:nvSpPr>
              <p:cNvPr id="19" name="AutoShape 4"/>
              <p:cNvSpPr>
                <a:spLocks noChangeArrowheads="1"/>
              </p:cNvSpPr>
              <p:nvPr/>
            </p:nvSpPr>
            <p:spPr bwMode="gray">
              <a:xfrm rot="16200000" flipH="1">
                <a:off x="1820" y="2528"/>
                <a:ext cx="309" cy="206"/>
              </a:xfrm>
              <a:prstGeom prst="upArrow">
                <a:avLst>
                  <a:gd name="adj1" fmla="val 51676"/>
                  <a:gd name="adj2" fmla="val 100000"/>
                </a:avLst>
              </a:prstGeom>
              <a:ln>
                <a:headEnd/>
                <a:tailEnd/>
              </a:ln>
            </p:spPr>
            <p:style>
              <a:lnRef idx="0">
                <a:schemeClr val="accent2"/>
              </a:lnRef>
              <a:fillRef idx="3">
                <a:schemeClr val="accent2"/>
              </a:fillRef>
              <a:effectRef idx="3">
                <a:schemeClr val="accent2"/>
              </a:effectRef>
              <a:fontRef idx="minor">
                <a:schemeClr val="lt1"/>
              </a:fontRef>
            </p:style>
            <p:txBody>
              <a:bodyPr wrap="none" anchor="ctr"/>
              <a:lstStyle/>
              <a:p>
                <a:endParaRPr lang="en-US"/>
              </a:p>
            </p:txBody>
          </p:sp>
          <p:sp>
            <p:nvSpPr>
              <p:cNvPr id="20" name="AutoShape 5"/>
              <p:cNvSpPr>
                <a:spLocks noChangeArrowheads="1"/>
              </p:cNvSpPr>
              <p:nvPr/>
            </p:nvSpPr>
            <p:spPr bwMode="gray">
              <a:xfrm rot="5400000" flipH="1">
                <a:off x="3628" y="2494"/>
                <a:ext cx="309" cy="206"/>
              </a:xfrm>
              <a:prstGeom prst="upArrow">
                <a:avLst>
                  <a:gd name="adj1" fmla="val 51676"/>
                  <a:gd name="adj2" fmla="val 100000"/>
                </a:avLst>
              </a:prstGeom>
              <a:ln>
                <a:headEnd/>
                <a:tailEnd/>
              </a:ln>
            </p:spPr>
            <p:style>
              <a:lnRef idx="0">
                <a:schemeClr val="accent2"/>
              </a:lnRef>
              <a:fillRef idx="3">
                <a:schemeClr val="accent2"/>
              </a:fillRef>
              <a:effectRef idx="3">
                <a:schemeClr val="accent2"/>
              </a:effectRef>
              <a:fontRef idx="minor">
                <a:schemeClr val="lt1"/>
              </a:fontRef>
            </p:style>
            <p:txBody>
              <a:bodyPr wrap="none" anchor="ctr"/>
              <a:lstStyle/>
              <a:p>
                <a:endParaRPr lang="en-US"/>
              </a:p>
            </p:txBody>
          </p:sp>
          <p:sp>
            <p:nvSpPr>
              <p:cNvPr id="21" name="AutoShape 6"/>
              <p:cNvSpPr>
                <a:spLocks noChangeArrowheads="1"/>
              </p:cNvSpPr>
              <p:nvPr/>
            </p:nvSpPr>
            <p:spPr bwMode="gray">
              <a:xfrm rot="10800000" flipH="1">
                <a:off x="2725" y="3439"/>
                <a:ext cx="308" cy="206"/>
              </a:xfrm>
              <a:prstGeom prst="upArrow">
                <a:avLst>
                  <a:gd name="adj1" fmla="val 51676"/>
                  <a:gd name="adj2" fmla="val 100000"/>
                </a:avLst>
              </a:prstGeom>
              <a:ln>
                <a:headEnd/>
                <a:tailEnd/>
              </a:ln>
            </p:spPr>
            <p:style>
              <a:lnRef idx="0">
                <a:schemeClr val="accent2"/>
              </a:lnRef>
              <a:fillRef idx="3">
                <a:schemeClr val="accent2"/>
              </a:fillRef>
              <a:effectRef idx="3">
                <a:schemeClr val="accent2"/>
              </a:effectRef>
              <a:fontRef idx="minor">
                <a:schemeClr val="lt1"/>
              </a:fontRef>
            </p:style>
            <p:txBody>
              <a:bodyPr wrap="none" anchor="ctr"/>
              <a:lstStyle/>
              <a:p>
                <a:endParaRPr lang="en-US"/>
              </a:p>
            </p:txBody>
          </p:sp>
          <p:sp>
            <p:nvSpPr>
              <p:cNvPr id="22" name="Oval 7"/>
              <p:cNvSpPr>
                <a:spLocks noChangeArrowheads="1"/>
              </p:cNvSpPr>
              <p:nvPr/>
            </p:nvSpPr>
            <p:spPr bwMode="gray">
              <a:xfrm>
                <a:off x="2078" y="1824"/>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solidFill>
                  <a:schemeClr val="bg1"/>
                </a:solidFill>
                <a:round/>
                <a:headEnd/>
                <a:tailEnd/>
              </a:ln>
              <a:effectLst/>
            </p:spPr>
            <p:txBody>
              <a:bodyPr wrap="none" anchor="ctr"/>
              <a:lstStyle/>
              <a:p>
                <a:endParaRPr lang="en-US"/>
              </a:p>
            </p:txBody>
          </p:sp>
          <p:sp>
            <p:nvSpPr>
              <p:cNvPr id="23" name="Oval 8"/>
              <p:cNvSpPr>
                <a:spLocks noChangeArrowheads="1"/>
              </p:cNvSpPr>
              <p:nvPr/>
            </p:nvSpPr>
            <p:spPr bwMode="gray">
              <a:xfrm>
                <a:off x="2170" y="1915"/>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en-US"/>
              </a:p>
            </p:txBody>
          </p:sp>
          <p:sp>
            <p:nvSpPr>
              <p:cNvPr id="24" name="Oval 9"/>
              <p:cNvSpPr>
                <a:spLocks noChangeArrowheads="1"/>
              </p:cNvSpPr>
              <p:nvPr/>
            </p:nvSpPr>
            <p:spPr bwMode="gray">
              <a:xfrm>
                <a:off x="2254" y="2000"/>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en-US"/>
              </a:p>
            </p:txBody>
          </p:sp>
          <p:sp>
            <p:nvSpPr>
              <p:cNvPr id="25" name="Oval 10"/>
              <p:cNvSpPr>
                <a:spLocks noChangeArrowheads="1"/>
              </p:cNvSpPr>
              <p:nvPr/>
            </p:nvSpPr>
            <p:spPr bwMode="gray">
              <a:xfrm>
                <a:off x="2254" y="2000"/>
                <a:ext cx="1262" cy="1264"/>
              </a:xfrm>
              <a:prstGeom prst="ellipse">
                <a:avLst/>
              </a:prstGeom>
              <a:gradFill rotWithShape="1">
                <a:gsLst>
                  <a:gs pos="0">
                    <a:srgbClr val="FFCC00">
                      <a:gamma/>
                      <a:shade val="0"/>
                      <a:invGamma/>
                    </a:srgbClr>
                  </a:gs>
                  <a:gs pos="100000">
                    <a:srgbClr val="FFCC00"/>
                  </a:gs>
                </a:gsLst>
                <a:lin ang="2700000" scaled="1"/>
              </a:gradFill>
              <a:ln w="38100" algn="ctr">
                <a:noFill/>
                <a:round/>
                <a:headEnd/>
                <a:tailEnd/>
              </a:ln>
              <a:effectLst/>
            </p:spPr>
            <p:txBody>
              <a:bodyPr wrap="none" anchor="ctr">
                <a:spAutoFit/>
              </a:bodyPr>
              <a:lstStyle/>
              <a:p>
                <a:endParaRPr lang="en-US"/>
              </a:p>
            </p:txBody>
          </p:sp>
          <p:sp>
            <p:nvSpPr>
              <p:cNvPr id="26" name="Oval 11"/>
              <p:cNvSpPr>
                <a:spLocks noChangeArrowheads="1"/>
              </p:cNvSpPr>
              <p:nvPr/>
            </p:nvSpPr>
            <p:spPr bwMode="gray">
              <a:xfrm>
                <a:off x="2337" y="2083"/>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en-US"/>
              </a:p>
            </p:txBody>
          </p:sp>
          <p:sp>
            <p:nvSpPr>
              <p:cNvPr id="27" name="Oval 12"/>
              <p:cNvSpPr>
                <a:spLocks noChangeArrowheads="1"/>
              </p:cNvSpPr>
              <p:nvPr/>
            </p:nvSpPr>
            <p:spPr bwMode="gray">
              <a:xfrm>
                <a:off x="2337" y="2083"/>
                <a:ext cx="1096" cy="1098"/>
              </a:xfrm>
              <a:prstGeom prst="ellipse">
                <a:avLst/>
              </a:prstGeom>
              <a:gradFill rotWithShape="1">
                <a:gsLst>
                  <a:gs pos="0">
                    <a:srgbClr val="FFCC00"/>
                  </a:gs>
                  <a:gs pos="100000">
                    <a:srgbClr val="FFCC00">
                      <a:gamma/>
                      <a:shade val="48627"/>
                      <a:invGamma/>
                    </a:srgbClr>
                  </a:gs>
                </a:gsLst>
                <a:lin ang="2700000" scaled="1"/>
              </a:gradFill>
              <a:ln w="38100" algn="ctr">
                <a:noFill/>
                <a:round/>
                <a:headEnd/>
                <a:tailEnd/>
              </a:ln>
              <a:effectLst/>
            </p:spPr>
            <p:txBody>
              <a:bodyPr anchor="ctr">
                <a:spAutoFit/>
              </a:bodyPr>
              <a:lstStyle/>
              <a:p>
                <a:endParaRPr lang="en-US"/>
              </a:p>
            </p:txBody>
          </p:sp>
        </p:grpSp>
        <p:sp>
          <p:nvSpPr>
            <p:cNvPr id="5" name="AutoShape 13"/>
            <p:cNvSpPr>
              <a:spLocks noChangeArrowheads="1"/>
            </p:cNvSpPr>
            <p:nvPr/>
          </p:nvSpPr>
          <p:spPr bwMode="gray">
            <a:xfrm>
              <a:off x="528" y="2479"/>
              <a:ext cx="1152" cy="384"/>
            </a:xfrm>
            <a:prstGeom prst="can">
              <a:avLst>
                <a:gd name="adj" fmla="val 25000"/>
              </a:avLst>
            </a:prstGeom>
            <a:gradFill rotWithShape="1">
              <a:gsLst>
                <a:gs pos="0">
                  <a:schemeClr val="folHlink">
                    <a:gamma/>
                    <a:shade val="46275"/>
                    <a:invGamma/>
                  </a:schemeClr>
                </a:gs>
                <a:gs pos="50000">
                  <a:schemeClr val="folHlink"/>
                </a:gs>
                <a:gs pos="100000">
                  <a:schemeClr val="folHlink">
                    <a:gamma/>
                    <a:shade val="46275"/>
                    <a:invGamma/>
                  </a:schemeClr>
                </a:gs>
              </a:gsLst>
              <a:lin ang="0" scaled="1"/>
            </a:gradFill>
            <a:ln w="9525">
              <a:noFill/>
              <a:round/>
              <a:headEnd/>
              <a:tailEnd/>
            </a:ln>
            <a:effectLst/>
          </p:spPr>
          <p:txBody>
            <a:bodyPr wrap="none" anchor="ctr"/>
            <a:lstStyle/>
            <a:p>
              <a:endParaRPr lang="en-US"/>
            </a:p>
          </p:txBody>
        </p:sp>
        <p:sp>
          <p:nvSpPr>
            <p:cNvPr id="6" name="AutoShape 14"/>
            <p:cNvSpPr>
              <a:spLocks noChangeArrowheads="1"/>
            </p:cNvSpPr>
            <p:nvPr/>
          </p:nvSpPr>
          <p:spPr bwMode="gray">
            <a:xfrm>
              <a:off x="528" y="1920"/>
              <a:ext cx="1152" cy="384"/>
            </a:xfrm>
            <a:prstGeom prst="can">
              <a:avLst>
                <a:gd name="adj" fmla="val 25000"/>
              </a:avLst>
            </a:prstGeom>
            <a:gradFill rotWithShape="1">
              <a:gsLst>
                <a:gs pos="0">
                  <a:schemeClr val="folHlink">
                    <a:gamma/>
                    <a:shade val="46275"/>
                    <a:invGamma/>
                  </a:schemeClr>
                </a:gs>
                <a:gs pos="50000">
                  <a:schemeClr val="folHlink"/>
                </a:gs>
                <a:gs pos="100000">
                  <a:schemeClr val="folHlink">
                    <a:gamma/>
                    <a:shade val="46275"/>
                    <a:invGamma/>
                  </a:schemeClr>
                </a:gs>
              </a:gsLst>
              <a:lin ang="0" scaled="1"/>
            </a:gradFill>
            <a:ln w="9525">
              <a:noFill/>
              <a:round/>
              <a:headEnd/>
              <a:tailEnd/>
            </a:ln>
            <a:effectLst/>
          </p:spPr>
          <p:txBody>
            <a:bodyPr wrap="none" anchor="ctr"/>
            <a:lstStyle/>
            <a:p>
              <a:endParaRPr lang="en-US"/>
            </a:p>
          </p:txBody>
        </p:sp>
        <p:sp>
          <p:nvSpPr>
            <p:cNvPr id="7" name="AutoShape 15"/>
            <p:cNvSpPr>
              <a:spLocks noChangeArrowheads="1"/>
            </p:cNvSpPr>
            <p:nvPr/>
          </p:nvSpPr>
          <p:spPr bwMode="gray">
            <a:xfrm>
              <a:off x="528" y="1351"/>
              <a:ext cx="1152" cy="384"/>
            </a:xfrm>
            <a:prstGeom prst="can">
              <a:avLst>
                <a:gd name="adj" fmla="val 25000"/>
              </a:avLst>
            </a:prstGeom>
            <a:gradFill rotWithShape="1">
              <a:gsLst>
                <a:gs pos="0">
                  <a:schemeClr val="folHlink">
                    <a:gamma/>
                    <a:shade val="46275"/>
                    <a:invGamma/>
                  </a:schemeClr>
                </a:gs>
                <a:gs pos="50000">
                  <a:schemeClr val="folHlink"/>
                </a:gs>
                <a:gs pos="100000">
                  <a:schemeClr val="folHlink">
                    <a:gamma/>
                    <a:shade val="46275"/>
                    <a:invGamma/>
                  </a:schemeClr>
                </a:gs>
              </a:gsLst>
              <a:lin ang="0" scaled="1"/>
            </a:gradFill>
            <a:ln w="9525">
              <a:noFill/>
              <a:round/>
              <a:headEnd/>
              <a:tailEnd/>
            </a:ln>
            <a:effectLst/>
          </p:spPr>
          <p:txBody>
            <a:bodyPr wrap="none" anchor="ctr"/>
            <a:lstStyle/>
            <a:p>
              <a:endParaRPr lang="en-US"/>
            </a:p>
          </p:txBody>
        </p:sp>
        <p:sp>
          <p:nvSpPr>
            <p:cNvPr id="8" name="AutoShape 16"/>
            <p:cNvSpPr>
              <a:spLocks noChangeArrowheads="1"/>
            </p:cNvSpPr>
            <p:nvPr/>
          </p:nvSpPr>
          <p:spPr bwMode="gray">
            <a:xfrm>
              <a:off x="3967" y="2530"/>
              <a:ext cx="1200" cy="384"/>
            </a:xfrm>
            <a:prstGeom prst="can">
              <a:avLst>
                <a:gd name="adj" fmla="val 25000"/>
              </a:avLst>
            </a:prstGeom>
            <a:gradFill rotWithShape="1">
              <a:gsLst>
                <a:gs pos="0">
                  <a:schemeClr val="accent1">
                    <a:gamma/>
                    <a:shade val="46275"/>
                    <a:invGamma/>
                  </a:schemeClr>
                </a:gs>
                <a:gs pos="50000">
                  <a:schemeClr val="accent1"/>
                </a:gs>
                <a:gs pos="100000">
                  <a:schemeClr val="accent1">
                    <a:gamma/>
                    <a:shade val="46275"/>
                    <a:invGamma/>
                  </a:schemeClr>
                </a:gs>
              </a:gsLst>
              <a:lin ang="0" scaled="1"/>
            </a:gradFill>
            <a:ln w="9525">
              <a:noFill/>
              <a:round/>
              <a:headEnd/>
              <a:tailEnd/>
            </a:ln>
            <a:effectLst/>
          </p:spPr>
          <p:txBody>
            <a:bodyPr wrap="none" anchor="ctr"/>
            <a:lstStyle/>
            <a:p>
              <a:endParaRPr lang="en-US"/>
            </a:p>
          </p:txBody>
        </p:sp>
        <p:sp>
          <p:nvSpPr>
            <p:cNvPr id="9" name="AutoShape 17"/>
            <p:cNvSpPr>
              <a:spLocks noChangeArrowheads="1"/>
            </p:cNvSpPr>
            <p:nvPr/>
          </p:nvSpPr>
          <p:spPr bwMode="gray">
            <a:xfrm>
              <a:off x="3984" y="1920"/>
              <a:ext cx="1200" cy="384"/>
            </a:xfrm>
            <a:prstGeom prst="can">
              <a:avLst>
                <a:gd name="adj" fmla="val 25000"/>
              </a:avLst>
            </a:prstGeom>
            <a:gradFill rotWithShape="1">
              <a:gsLst>
                <a:gs pos="0">
                  <a:schemeClr val="accent1">
                    <a:gamma/>
                    <a:shade val="46275"/>
                    <a:invGamma/>
                  </a:schemeClr>
                </a:gs>
                <a:gs pos="50000">
                  <a:schemeClr val="accent1"/>
                </a:gs>
                <a:gs pos="100000">
                  <a:schemeClr val="accent1">
                    <a:gamma/>
                    <a:shade val="46275"/>
                    <a:invGamma/>
                  </a:schemeClr>
                </a:gs>
              </a:gsLst>
              <a:lin ang="0" scaled="1"/>
            </a:gradFill>
            <a:ln w="9525">
              <a:noFill/>
              <a:round/>
              <a:headEnd/>
              <a:tailEnd/>
            </a:ln>
            <a:effectLst/>
          </p:spPr>
          <p:txBody>
            <a:bodyPr wrap="none" anchor="ctr"/>
            <a:lstStyle/>
            <a:p>
              <a:endParaRPr lang="en-US"/>
            </a:p>
          </p:txBody>
        </p:sp>
        <p:sp>
          <p:nvSpPr>
            <p:cNvPr id="10" name="AutoShape 18"/>
            <p:cNvSpPr>
              <a:spLocks noChangeArrowheads="1"/>
            </p:cNvSpPr>
            <p:nvPr/>
          </p:nvSpPr>
          <p:spPr bwMode="gray">
            <a:xfrm>
              <a:off x="3967" y="1299"/>
              <a:ext cx="1200" cy="384"/>
            </a:xfrm>
            <a:prstGeom prst="can">
              <a:avLst>
                <a:gd name="adj" fmla="val 25000"/>
              </a:avLst>
            </a:prstGeom>
            <a:gradFill rotWithShape="1">
              <a:gsLst>
                <a:gs pos="0">
                  <a:schemeClr val="accent1">
                    <a:gamma/>
                    <a:shade val="46275"/>
                    <a:invGamma/>
                  </a:schemeClr>
                </a:gs>
                <a:gs pos="50000">
                  <a:schemeClr val="accent1"/>
                </a:gs>
                <a:gs pos="100000">
                  <a:schemeClr val="accent1">
                    <a:gamma/>
                    <a:shade val="46275"/>
                    <a:invGamma/>
                  </a:schemeClr>
                </a:gs>
              </a:gsLst>
              <a:lin ang="0" scaled="1"/>
            </a:gradFill>
            <a:ln w="9525">
              <a:noFill/>
              <a:round/>
              <a:headEnd/>
              <a:tailEnd/>
            </a:ln>
            <a:effectLst/>
          </p:spPr>
          <p:txBody>
            <a:bodyPr wrap="none" anchor="ctr"/>
            <a:lstStyle/>
            <a:p>
              <a:endParaRPr lang="en-US"/>
            </a:p>
          </p:txBody>
        </p:sp>
        <p:sp>
          <p:nvSpPr>
            <p:cNvPr id="11" name="Text Box 19"/>
            <p:cNvSpPr txBox="1">
              <a:spLocks noChangeArrowheads="1"/>
            </p:cNvSpPr>
            <p:nvPr/>
          </p:nvSpPr>
          <p:spPr bwMode="gray">
            <a:xfrm>
              <a:off x="2363" y="1920"/>
              <a:ext cx="957" cy="311"/>
            </a:xfrm>
            <a:prstGeom prst="rect">
              <a:avLst/>
            </a:prstGeom>
            <a:noFill/>
            <a:ln w="9525">
              <a:noFill/>
              <a:miter lim="800000"/>
              <a:headEnd/>
              <a:tailEnd/>
            </a:ln>
            <a:effectLst/>
          </p:spPr>
          <p:txBody>
            <a:bodyPr wrap="none">
              <a:spAutoFit/>
            </a:bodyPr>
            <a:lstStyle/>
            <a:p>
              <a:pPr algn="ctr" eaLnBrk="0" hangingPunct="0"/>
              <a:r>
                <a:rPr lang="en-US" sz="2400" b="1" dirty="0" smtClean="0">
                  <a:solidFill>
                    <a:schemeClr val="bg1"/>
                  </a:solidFill>
                </a:rPr>
                <a:t>Inflation</a:t>
              </a:r>
              <a:endParaRPr lang="en-US" sz="2400" b="1" dirty="0">
                <a:solidFill>
                  <a:schemeClr val="bg1"/>
                </a:solidFill>
              </a:endParaRPr>
            </a:p>
          </p:txBody>
        </p:sp>
        <p:sp>
          <p:nvSpPr>
            <p:cNvPr id="12" name="AutoShape 20"/>
            <p:cNvSpPr>
              <a:spLocks noChangeArrowheads="1"/>
            </p:cNvSpPr>
            <p:nvPr/>
          </p:nvSpPr>
          <p:spPr bwMode="auto">
            <a:xfrm>
              <a:off x="1611" y="3168"/>
              <a:ext cx="2448" cy="336"/>
            </a:xfrm>
            <a:prstGeom prst="roundRect">
              <a:avLst>
                <a:gd name="adj" fmla="val 50000"/>
              </a:avLst>
            </a:prstGeom>
            <a:solidFill>
              <a:schemeClr val="bg1"/>
            </a:solidFill>
            <a:ln w="38100">
              <a:solidFill>
                <a:schemeClr val="tx1"/>
              </a:solidFill>
              <a:round/>
              <a:headEnd/>
              <a:tailEnd/>
            </a:ln>
            <a:effectLst/>
          </p:spPr>
          <p:txBody>
            <a:bodyPr wrap="none" anchor="ctr"/>
            <a:lstStyle/>
            <a:p>
              <a:pPr algn="ctr" eaLnBrk="0" hangingPunct="0"/>
              <a:r>
                <a:rPr lang="en-US" dirty="0" smtClean="0">
                  <a:latin typeface="Verdana" pitchFamily="34" charset="0"/>
                </a:rPr>
                <a:t>Currency risk</a:t>
              </a:r>
              <a:endParaRPr lang="en-US" dirty="0">
                <a:latin typeface="Verdana" pitchFamily="34" charset="0"/>
              </a:endParaRPr>
            </a:p>
          </p:txBody>
        </p:sp>
        <p:sp>
          <p:nvSpPr>
            <p:cNvPr id="13" name="Text Box 21"/>
            <p:cNvSpPr txBox="1">
              <a:spLocks noChangeArrowheads="1"/>
            </p:cNvSpPr>
            <p:nvPr/>
          </p:nvSpPr>
          <p:spPr bwMode="gray">
            <a:xfrm>
              <a:off x="611" y="1450"/>
              <a:ext cx="903" cy="249"/>
            </a:xfrm>
            <a:prstGeom prst="rect">
              <a:avLst/>
            </a:prstGeom>
            <a:noFill/>
            <a:ln w="9525">
              <a:noFill/>
              <a:miter lim="800000"/>
              <a:headEnd/>
              <a:tailEnd/>
            </a:ln>
            <a:effectLst/>
          </p:spPr>
          <p:txBody>
            <a:bodyPr wrap="none">
              <a:spAutoFit/>
            </a:bodyPr>
            <a:lstStyle/>
            <a:p>
              <a:pPr algn="ctr" eaLnBrk="0" hangingPunct="0"/>
              <a:r>
                <a:rPr lang="en-US" dirty="0" smtClean="0">
                  <a:solidFill>
                    <a:schemeClr val="bg1"/>
                  </a:solidFill>
                </a:rPr>
                <a:t>Hot money</a:t>
              </a:r>
              <a:endParaRPr lang="en-US" dirty="0">
                <a:solidFill>
                  <a:schemeClr val="bg1"/>
                </a:solidFill>
              </a:endParaRPr>
            </a:p>
          </p:txBody>
        </p:sp>
        <p:sp>
          <p:nvSpPr>
            <p:cNvPr id="14" name="Text Box 22"/>
            <p:cNvSpPr txBox="1">
              <a:spLocks noChangeArrowheads="1"/>
            </p:cNvSpPr>
            <p:nvPr/>
          </p:nvSpPr>
          <p:spPr bwMode="gray">
            <a:xfrm>
              <a:off x="486" y="2019"/>
              <a:ext cx="1152" cy="249"/>
            </a:xfrm>
            <a:prstGeom prst="rect">
              <a:avLst/>
            </a:prstGeom>
            <a:noFill/>
            <a:ln w="9525">
              <a:noFill/>
              <a:miter lim="800000"/>
              <a:headEnd/>
              <a:tailEnd/>
            </a:ln>
            <a:effectLst/>
          </p:spPr>
          <p:txBody>
            <a:bodyPr wrap="none">
              <a:spAutoFit/>
            </a:bodyPr>
            <a:lstStyle/>
            <a:p>
              <a:pPr algn="ctr" eaLnBrk="0" hangingPunct="0"/>
              <a:r>
                <a:rPr lang="en-US" dirty="0" smtClean="0">
                  <a:solidFill>
                    <a:schemeClr val="bg1"/>
                  </a:solidFill>
                </a:rPr>
                <a:t>Bills and Bond</a:t>
              </a:r>
              <a:endParaRPr lang="en-US" dirty="0">
                <a:solidFill>
                  <a:schemeClr val="bg1"/>
                </a:solidFill>
              </a:endParaRPr>
            </a:p>
          </p:txBody>
        </p:sp>
        <p:sp>
          <p:nvSpPr>
            <p:cNvPr id="15" name="Text Box 23"/>
            <p:cNvSpPr txBox="1">
              <a:spLocks noChangeArrowheads="1"/>
            </p:cNvSpPr>
            <p:nvPr/>
          </p:nvSpPr>
          <p:spPr bwMode="gray">
            <a:xfrm>
              <a:off x="829" y="2578"/>
              <a:ext cx="467" cy="249"/>
            </a:xfrm>
            <a:prstGeom prst="rect">
              <a:avLst/>
            </a:prstGeom>
            <a:noFill/>
            <a:ln w="9525">
              <a:noFill/>
              <a:miter lim="800000"/>
              <a:headEnd/>
              <a:tailEnd/>
            </a:ln>
            <a:effectLst/>
          </p:spPr>
          <p:txBody>
            <a:bodyPr wrap="none">
              <a:spAutoFit/>
            </a:bodyPr>
            <a:lstStyle/>
            <a:p>
              <a:pPr algn="ctr" eaLnBrk="0" hangingPunct="0"/>
              <a:r>
                <a:rPr lang="en-US" dirty="0" smtClean="0">
                  <a:solidFill>
                    <a:schemeClr val="bg1"/>
                  </a:solidFill>
                </a:rPr>
                <a:t>Loss</a:t>
              </a:r>
              <a:endParaRPr lang="en-US" dirty="0">
                <a:solidFill>
                  <a:schemeClr val="bg1"/>
                </a:solidFill>
              </a:endParaRPr>
            </a:p>
          </p:txBody>
        </p:sp>
        <p:sp>
          <p:nvSpPr>
            <p:cNvPr id="16" name="Text Box 24"/>
            <p:cNvSpPr txBox="1">
              <a:spLocks noChangeArrowheads="1"/>
            </p:cNvSpPr>
            <p:nvPr/>
          </p:nvSpPr>
          <p:spPr bwMode="gray">
            <a:xfrm>
              <a:off x="4049" y="1398"/>
              <a:ext cx="1072" cy="249"/>
            </a:xfrm>
            <a:prstGeom prst="rect">
              <a:avLst/>
            </a:prstGeom>
            <a:noFill/>
            <a:ln w="9525">
              <a:noFill/>
              <a:miter lim="800000"/>
              <a:headEnd/>
              <a:tailEnd/>
            </a:ln>
            <a:effectLst/>
          </p:spPr>
          <p:txBody>
            <a:bodyPr wrap="none">
              <a:spAutoFit/>
            </a:bodyPr>
            <a:lstStyle/>
            <a:p>
              <a:pPr algn="ctr" eaLnBrk="0" hangingPunct="0"/>
              <a:r>
                <a:rPr lang="en-US" dirty="0" smtClean="0">
                  <a:solidFill>
                    <a:schemeClr val="bg1"/>
                  </a:solidFill>
                </a:rPr>
                <a:t>Consumption</a:t>
              </a:r>
              <a:endParaRPr lang="en-US" dirty="0">
                <a:solidFill>
                  <a:schemeClr val="bg1"/>
                </a:solidFill>
              </a:endParaRPr>
            </a:p>
          </p:txBody>
        </p:sp>
        <p:sp>
          <p:nvSpPr>
            <p:cNvPr id="17" name="Text Box 25"/>
            <p:cNvSpPr txBox="1">
              <a:spLocks noChangeArrowheads="1"/>
            </p:cNvSpPr>
            <p:nvPr/>
          </p:nvSpPr>
          <p:spPr bwMode="gray">
            <a:xfrm>
              <a:off x="4097" y="2019"/>
              <a:ext cx="1010" cy="249"/>
            </a:xfrm>
            <a:prstGeom prst="rect">
              <a:avLst/>
            </a:prstGeom>
            <a:noFill/>
            <a:ln w="9525">
              <a:noFill/>
              <a:miter lim="800000"/>
              <a:headEnd/>
              <a:tailEnd/>
            </a:ln>
            <a:effectLst/>
          </p:spPr>
          <p:txBody>
            <a:bodyPr wrap="none">
              <a:spAutoFit/>
            </a:bodyPr>
            <a:lstStyle/>
            <a:p>
              <a:pPr algn="ctr" eaLnBrk="0" hangingPunct="0"/>
              <a:r>
                <a:rPr lang="en-US" dirty="0" smtClean="0">
                  <a:solidFill>
                    <a:schemeClr val="bg1"/>
                  </a:solidFill>
                </a:rPr>
                <a:t>Government</a:t>
              </a:r>
              <a:endParaRPr lang="en-US" dirty="0">
                <a:solidFill>
                  <a:schemeClr val="bg1"/>
                </a:solidFill>
              </a:endParaRPr>
            </a:p>
          </p:txBody>
        </p:sp>
        <p:sp>
          <p:nvSpPr>
            <p:cNvPr id="18" name="Text Box 26"/>
            <p:cNvSpPr txBox="1">
              <a:spLocks noChangeArrowheads="1"/>
            </p:cNvSpPr>
            <p:nvPr/>
          </p:nvSpPr>
          <p:spPr bwMode="gray">
            <a:xfrm>
              <a:off x="4160" y="2629"/>
              <a:ext cx="849" cy="249"/>
            </a:xfrm>
            <a:prstGeom prst="rect">
              <a:avLst/>
            </a:prstGeom>
            <a:noFill/>
            <a:ln w="9525">
              <a:noFill/>
              <a:miter lim="800000"/>
              <a:headEnd/>
              <a:tailEnd/>
            </a:ln>
            <a:effectLst/>
          </p:spPr>
          <p:txBody>
            <a:bodyPr wrap="none">
              <a:spAutoFit/>
            </a:bodyPr>
            <a:lstStyle/>
            <a:p>
              <a:pPr algn="ctr" eaLnBrk="0" hangingPunct="0"/>
              <a:r>
                <a:rPr lang="en-US" dirty="0" smtClean="0">
                  <a:solidFill>
                    <a:schemeClr val="bg1"/>
                  </a:solidFill>
                </a:rPr>
                <a:t>Credit risk</a:t>
              </a:r>
              <a:endParaRPr lang="en-US" dirty="0">
                <a:solidFill>
                  <a:schemeClr val="bg1"/>
                </a:solidFill>
              </a:endParaRPr>
            </a:p>
          </p:txBody>
        </p:sp>
      </p:grpSp>
      <p:sp>
        <p:nvSpPr>
          <p:cNvPr id="28" name="AutoShape 6"/>
          <p:cNvSpPr>
            <a:spLocks noChangeArrowheads="1"/>
          </p:cNvSpPr>
          <p:nvPr/>
        </p:nvSpPr>
        <p:spPr bwMode="gray">
          <a:xfrm rot="10800000" flipH="1">
            <a:off x="1905000" y="2895600"/>
            <a:ext cx="443583" cy="306151"/>
          </a:xfrm>
          <a:prstGeom prst="upArrow">
            <a:avLst>
              <a:gd name="adj1" fmla="val 51676"/>
              <a:gd name="adj2" fmla="val 100000"/>
            </a:avLst>
          </a:prstGeom>
          <a:ln>
            <a:headEnd/>
            <a:tailEnd/>
          </a:ln>
        </p:spPr>
        <p:style>
          <a:lnRef idx="0">
            <a:schemeClr val="accent1"/>
          </a:lnRef>
          <a:fillRef idx="3">
            <a:schemeClr val="accent1"/>
          </a:fillRef>
          <a:effectRef idx="3">
            <a:schemeClr val="accent1"/>
          </a:effectRef>
          <a:fontRef idx="minor">
            <a:schemeClr val="lt1"/>
          </a:fontRef>
        </p:style>
        <p:txBody>
          <a:bodyPr wrap="none" anchor="ctr"/>
          <a:lstStyle/>
          <a:p>
            <a:endParaRPr lang="en-US"/>
          </a:p>
        </p:txBody>
      </p:sp>
      <p:sp>
        <p:nvSpPr>
          <p:cNvPr id="29" name="AutoShape 6"/>
          <p:cNvSpPr>
            <a:spLocks noChangeArrowheads="1"/>
          </p:cNvSpPr>
          <p:nvPr/>
        </p:nvSpPr>
        <p:spPr bwMode="gray">
          <a:xfrm rot="10800000" flipH="1">
            <a:off x="1905000" y="3733800"/>
            <a:ext cx="443583" cy="306151"/>
          </a:xfrm>
          <a:prstGeom prst="upArrow">
            <a:avLst>
              <a:gd name="adj1" fmla="val 51676"/>
              <a:gd name="adj2" fmla="val 100000"/>
            </a:avLst>
          </a:prstGeom>
          <a:ln>
            <a:headEnd/>
            <a:tailEnd/>
          </a:ln>
        </p:spPr>
        <p:style>
          <a:lnRef idx="0">
            <a:schemeClr val="accent1"/>
          </a:lnRef>
          <a:fillRef idx="3">
            <a:schemeClr val="accent1"/>
          </a:fillRef>
          <a:effectRef idx="3">
            <a:schemeClr val="accent1"/>
          </a:effectRef>
          <a:fontRef idx="minor">
            <a:schemeClr val="lt1"/>
          </a:fontRef>
        </p:style>
        <p:txBody>
          <a:bodyPr wrap="none" anchor="ctr"/>
          <a:lstStyle/>
          <a:p>
            <a:endParaRPr lang="en-US"/>
          </a:p>
        </p:txBody>
      </p:sp>
      <p:sp>
        <p:nvSpPr>
          <p:cNvPr id="30" name="AutoShape 6"/>
          <p:cNvSpPr>
            <a:spLocks noChangeArrowheads="1"/>
          </p:cNvSpPr>
          <p:nvPr/>
        </p:nvSpPr>
        <p:spPr bwMode="gray">
          <a:xfrm rot="10800000" flipH="1">
            <a:off x="6934200" y="2819400"/>
            <a:ext cx="443583" cy="306151"/>
          </a:xfrm>
          <a:prstGeom prst="upArrow">
            <a:avLst>
              <a:gd name="adj1" fmla="val 51676"/>
              <a:gd name="adj2" fmla="val 100000"/>
            </a:avLst>
          </a:prstGeom>
          <a:ln>
            <a:headEnd/>
            <a:tailEnd/>
          </a:ln>
        </p:spPr>
        <p:style>
          <a:lnRef idx="0">
            <a:schemeClr val="accent1"/>
          </a:lnRef>
          <a:fillRef idx="3">
            <a:schemeClr val="accent1"/>
          </a:fillRef>
          <a:effectRef idx="3">
            <a:schemeClr val="accent1"/>
          </a:effectRef>
          <a:fontRef idx="minor">
            <a:schemeClr val="lt1"/>
          </a:fontRef>
        </p:style>
        <p:txBody>
          <a:bodyPr wrap="none" anchor="ctr"/>
          <a:lstStyle/>
          <a:p>
            <a:endParaRPr lang="en-US"/>
          </a:p>
        </p:txBody>
      </p:sp>
      <p:sp>
        <p:nvSpPr>
          <p:cNvPr id="31" name="AutoShape 6"/>
          <p:cNvSpPr>
            <a:spLocks noChangeArrowheads="1"/>
          </p:cNvSpPr>
          <p:nvPr/>
        </p:nvSpPr>
        <p:spPr bwMode="gray">
          <a:xfrm rot="10800000" flipH="1">
            <a:off x="6934200" y="3733800"/>
            <a:ext cx="443583" cy="306151"/>
          </a:xfrm>
          <a:prstGeom prst="upArrow">
            <a:avLst>
              <a:gd name="adj1" fmla="val 51676"/>
              <a:gd name="adj2" fmla="val 100000"/>
            </a:avLst>
          </a:prstGeom>
          <a:ln>
            <a:headEnd/>
            <a:tailEnd/>
          </a:ln>
        </p:spPr>
        <p:style>
          <a:lnRef idx="0">
            <a:schemeClr val="accent1"/>
          </a:lnRef>
          <a:fillRef idx="3">
            <a:schemeClr val="accent1"/>
          </a:fillRef>
          <a:effectRef idx="3">
            <a:schemeClr val="accent1"/>
          </a:effectRef>
          <a:fontRef idx="minor">
            <a:schemeClr val="lt1"/>
          </a:fontRef>
        </p:style>
        <p:txBody>
          <a:bodyPr wrap="none" anchor="ctr"/>
          <a:lstStyle/>
          <a:p>
            <a:endParaRPr lang="en-US"/>
          </a:p>
        </p:txBody>
      </p:sp>
      <p:pic>
        <p:nvPicPr>
          <p:cNvPr id="32" name="Picture 31" descr="canstock6618701.jpg"/>
          <p:cNvPicPr>
            <a:picLocks noChangeAspect="1"/>
          </p:cNvPicPr>
          <p:nvPr/>
        </p:nvPicPr>
        <p:blipFill>
          <a:blip r:embed="rId3"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2971800" y="304800"/>
            <a:ext cx="5029200" cy="487362"/>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chemeClr val="tx2"/>
                </a:solidFill>
                <a:effectLst/>
                <a:uLnTx/>
                <a:uFillTx/>
                <a:latin typeface="+mj-lt"/>
                <a:ea typeface="+mj-ea"/>
                <a:cs typeface="+mj-cs"/>
              </a:rPr>
              <a:t>On balance</a:t>
            </a:r>
            <a:endParaRPr kumimoji="0" lang="en-US" sz="1800" b="0" i="0" u="none" strike="noStrike" kern="0" cap="none" spc="0" normalizeH="0" baseline="0" noProof="0" dirty="0">
              <a:ln>
                <a:noFill/>
              </a:ln>
              <a:solidFill>
                <a:schemeClr val="tx2"/>
              </a:solidFill>
              <a:effectLst/>
              <a:uLnTx/>
              <a:uFillTx/>
              <a:latin typeface="+mj-lt"/>
              <a:ea typeface="+mj-ea"/>
              <a:cs typeface="+mj-cs"/>
            </a:endParaRPr>
          </a:p>
        </p:txBody>
      </p:sp>
      <p:grpSp>
        <p:nvGrpSpPr>
          <p:cNvPr id="3" name="Group 21"/>
          <p:cNvGrpSpPr>
            <a:grpSpLocks/>
          </p:cNvGrpSpPr>
          <p:nvPr/>
        </p:nvGrpSpPr>
        <p:grpSpPr bwMode="auto">
          <a:xfrm>
            <a:off x="1143000" y="1828800"/>
            <a:ext cx="7162800" cy="4127341"/>
            <a:chOff x="624" y="967"/>
            <a:chExt cx="4512" cy="2737"/>
          </a:xfrm>
        </p:grpSpPr>
        <p:sp>
          <p:nvSpPr>
            <p:cNvPr id="4" name="AutoShape 4"/>
            <p:cNvSpPr>
              <a:spLocks noChangeArrowheads="1"/>
            </p:cNvSpPr>
            <p:nvPr/>
          </p:nvSpPr>
          <p:spPr bwMode="gray">
            <a:xfrm>
              <a:off x="2304" y="1826"/>
              <a:ext cx="1056" cy="1112"/>
            </a:xfrm>
            <a:prstGeom prst="can">
              <a:avLst>
                <a:gd name="adj" fmla="val 25000"/>
              </a:avLst>
            </a:prstGeom>
            <a:solidFill>
              <a:srgbClr val="FF9966"/>
            </a:solidFill>
            <a:ln w="9525">
              <a:noFill/>
              <a:round/>
              <a:headEnd/>
              <a:tailEnd/>
            </a:ln>
            <a:effectLst/>
            <a:scene3d>
              <a:camera prst="obliqueTopRight"/>
              <a:lightRig rig="threePt" dir="t"/>
            </a:scene3d>
          </p:spPr>
          <p:txBody>
            <a:bodyPr wrap="none" anchor="ctr"/>
            <a:lstStyle/>
            <a:p>
              <a:endParaRPr lang="en-US"/>
            </a:p>
          </p:txBody>
        </p:sp>
        <p:sp>
          <p:nvSpPr>
            <p:cNvPr id="5" name="Text Box 7"/>
            <p:cNvSpPr txBox="1">
              <a:spLocks noChangeArrowheads="1"/>
            </p:cNvSpPr>
            <p:nvPr/>
          </p:nvSpPr>
          <p:spPr bwMode="gray">
            <a:xfrm rot="1633656">
              <a:off x="2343" y="2305"/>
              <a:ext cx="997" cy="347"/>
            </a:xfrm>
            <a:prstGeom prst="rect">
              <a:avLst/>
            </a:prstGeom>
            <a:noFill/>
            <a:ln w="9525">
              <a:noFill/>
              <a:miter lim="800000"/>
              <a:headEnd/>
              <a:tailEnd/>
            </a:ln>
            <a:effectLst/>
          </p:spPr>
          <p:txBody>
            <a:bodyPr wrap="none">
              <a:spAutoFit/>
            </a:bodyPr>
            <a:lstStyle/>
            <a:p>
              <a:pPr algn="ctr" eaLnBrk="0" hangingPunct="0"/>
              <a:r>
                <a:rPr lang="en-US" sz="2800" b="1" dirty="0" smtClean="0">
                  <a:solidFill>
                    <a:schemeClr val="bg1"/>
                  </a:solidFill>
                </a:rPr>
                <a:t>Inflation</a:t>
              </a:r>
              <a:endParaRPr lang="en-US" sz="2800" b="1" dirty="0">
                <a:solidFill>
                  <a:schemeClr val="bg1"/>
                </a:solidFill>
              </a:endParaRPr>
            </a:p>
          </p:txBody>
        </p:sp>
        <p:sp>
          <p:nvSpPr>
            <p:cNvPr id="6" name="AutoShape 9"/>
            <p:cNvSpPr>
              <a:spLocks noChangeArrowheads="1"/>
            </p:cNvSpPr>
            <p:nvPr/>
          </p:nvSpPr>
          <p:spPr bwMode="gray">
            <a:xfrm>
              <a:off x="1872" y="1680"/>
              <a:ext cx="336" cy="1296"/>
            </a:xfrm>
            <a:prstGeom prst="leftArrow">
              <a:avLst>
                <a:gd name="adj1" fmla="val 65583"/>
                <a:gd name="adj2" fmla="val 65181"/>
              </a:avLst>
            </a:prstGeom>
            <a:solidFill>
              <a:schemeClr val="accent5">
                <a:lumMod val="50000"/>
              </a:schemeClr>
            </a:solidFill>
            <a:ln w="9525">
              <a:noFill/>
              <a:miter lim="800000"/>
              <a:headEnd/>
              <a:tailEnd/>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none" anchor="ctr">
              <a:scene3d>
                <a:camera prst="perspectiveRelaxed"/>
                <a:lightRig rig="threePt" dir="t"/>
              </a:scene3d>
            </a:bodyPr>
            <a:lstStyle/>
            <a:p>
              <a:endParaRPr lang="en-US"/>
            </a:p>
          </p:txBody>
        </p:sp>
        <p:sp>
          <p:nvSpPr>
            <p:cNvPr id="7" name="AutoShape 10"/>
            <p:cNvSpPr>
              <a:spLocks noChangeArrowheads="1"/>
            </p:cNvSpPr>
            <p:nvPr/>
          </p:nvSpPr>
          <p:spPr bwMode="auto">
            <a:xfrm>
              <a:off x="624" y="1344"/>
              <a:ext cx="1152" cy="1968"/>
            </a:xfrm>
            <a:prstGeom prst="roundRect">
              <a:avLst>
                <a:gd name="adj" fmla="val 16667"/>
              </a:avLst>
            </a:prstGeom>
            <a:noFill/>
            <a:ln w="38100">
              <a:solidFill>
                <a:schemeClr val="bg2"/>
              </a:solidFill>
              <a:round/>
              <a:headEnd/>
              <a:tailEnd/>
            </a:ln>
            <a:effectLst/>
          </p:spPr>
          <p:txBody>
            <a:bodyPr wrap="none" anchor="ctr"/>
            <a:lstStyle/>
            <a:p>
              <a:pPr algn="ctr" eaLnBrk="0" hangingPunct="0"/>
              <a:endParaRPr lang="en-US">
                <a:latin typeface="Verdana" pitchFamily="34" charset="0"/>
              </a:endParaRPr>
            </a:p>
          </p:txBody>
        </p:sp>
        <p:sp>
          <p:nvSpPr>
            <p:cNvPr id="8" name="Text Box 11"/>
            <p:cNvSpPr txBox="1">
              <a:spLocks noChangeArrowheads="1"/>
            </p:cNvSpPr>
            <p:nvPr/>
          </p:nvSpPr>
          <p:spPr bwMode="auto">
            <a:xfrm>
              <a:off x="672" y="1488"/>
              <a:ext cx="1056" cy="1184"/>
            </a:xfrm>
            <a:prstGeom prst="rect">
              <a:avLst/>
            </a:prstGeom>
            <a:noFill/>
            <a:ln w="9525">
              <a:noFill/>
              <a:miter lim="800000"/>
              <a:headEnd/>
              <a:tailEnd/>
            </a:ln>
            <a:effectLst/>
          </p:spPr>
          <p:txBody>
            <a:bodyPr>
              <a:spAutoFit/>
            </a:bodyPr>
            <a:lstStyle/>
            <a:p>
              <a:pPr algn="ctr" eaLnBrk="0" hangingPunct="0"/>
              <a:r>
                <a:rPr lang="en-US" b="1" dirty="0" smtClean="0">
                  <a:solidFill>
                    <a:srgbClr val="001D3A"/>
                  </a:solidFill>
                  <a:latin typeface="Verdana" pitchFamily="34" charset="0"/>
                </a:rPr>
                <a:t>Internationalism</a:t>
              </a:r>
              <a:endParaRPr lang="en-US" b="1" dirty="0">
                <a:solidFill>
                  <a:srgbClr val="001D3A"/>
                </a:solidFill>
                <a:latin typeface="Verdana" pitchFamily="34" charset="0"/>
              </a:endParaRPr>
            </a:p>
            <a:p>
              <a:pPr algn="ctr" eaLnBrk="0" hangingPunct="0"/>
              <a:endParaRPr lang="en-US" dirty="0">
                <a:solidFill>
                  <a:srgbClr val="001D3A"/>
                </a:solidFill>
                <a:latin typeface="Verdana" pitchFamily="34" charset="0"/>
              </a:endParaRPr>
            </a:p>
            <a:p>
              <a:pPr eaLnBrk="0" hangingPunct="0">
                <a:buSzPct val="60000"/>
                <a:buFontTx/>
                <a:buChar char="•"/>
              </a:pPr>
              <a:r>
                <a:rPr lang="en-US" sz="1400" dirty="0" smtClean="0">
                  <a:solidFill>
                    <a:srgbClr val="001D3A"/>
                  </a:solidFill>
                  <a:latin typeface="Verdana" pitchFamily="34" charset="0"/>
                </a:rPr>
                <a:t>OBOR</a:t>
              </a:r>
              <a:endParaRPr lang="en-US" sz="1400" dirty="0">
                <a:solidFill>
                  <a:srgbClr val="001D3A"/>
                </a:solidFill>
                <a:latin typeface="Verdana" pitchFamily="34" charset="0"/>
              </a:endParaRPr>
            </a:p>
            <a:p>
              <a:pPr eaLnBrk="0" hangingPunct="0">
                <a:buSzPct val="60000"/>
                <a:buFontTx/>
                <a:buChar char="•"/>
              </a:pPr>
              <a:r>
                <a:rPr lang="en-US" sz="1400" dirty="0" smtClean="0">
                  <a:solidFill>
                    <a:srgbClr val="001D3A"/>
                  </a:solidFill>
                  <a:latin typeface="Verdana" pitchFamily="34" charset="0"/>
                </a:rPr>
                <a:t>SDR</a:t>
              </a:r>
              <a:endParaRPr lang="en-US" sz="1400" dirty="0">
                <a:solidFill>
                  <a:srgbClr val="001D3A"/>
                </a:solidFill>
                <a:latin typeface="Verdana" pitchFamily="34" charset="0"/>
              </a:endParaRPr>
            </a:p>
            <a:p>
              <a:pPr eaLnBrk="0" hangingPunct="0">
                <a:buSzPct val="60000"/>
                <a:buFontTx/>
                <a:buChar char="•"/>
              </a:pPr>
              <a:r>
                <a:rPr lang="en-US" sz="1400" dirty="0" smtClean="0">
                  <a:solidFill>
                    <a:srgbClr val="001D3A"/>
                  </a:solidFill>
                  <a:latin typeface="Verdana" pitchFamily="34" charset="0"/>
                </a:rPr>
                <a:t>RS</a:t>
              </a:r>
              <a:endParaRPr lang="en-US" sz="1400" dirty="0">
                <a:solidFill>
                  <a:srgbClr val="001D3A"/>
                </a:solidFill>
                <a:latin typeface="Verdana" pitchFamily="34" charset="0"/>
              </a:endParaRPr>
            </a:p>
            <a:p>
              <a:pPr algn="ctr" eaLnBrk="0" hangingPunct="0">
                <a:buSzPct val="60000"/>
              </a:pPr>
              <a:endParaRPr lang="en-US" sz="1400" dirty="0">
                <a:solidFill>
                  <a:srgbClr val="001D3A"/>
                </a:solidFill>
                <a:latin typeface="Verdana" pitchFamily="34" charset="0"/>
              </a:endParaRPr>
            </a:p>
          </p:txBody>
        </p:sp>
        <p:sp>
          <p:nvSpPr>
            <p:cNvPr id="9" name="AutoShape 12"/>
            <p:cNvSpPr>
              <a:spLocks noChangeArrowheads="1"/>
            </p:cNvSpPr>
            <p:nvPr/>
          </p:nvSpPr>
          <p:spPr bwMode="auto">
            <a:xfrm>
              <a:off x="3888" y="1344"/>
              <a:ext cx="1152" cy="1968"/>
            </a:xfrm>
            <a:prstGeom prst="roundRect">
              <a:avLst>
                <a:gd name="adj" fmla="val 16667"/>
              </a:avLst>
            </a:prstGeom>
            <a:noFill/>
            <a:ln w="38100">
              <a:solidFill>
                <a:schemeClr val="bg2"/>
              </a:solidFill>
              <a:round/>
              <a:headEnd/>
              <a:tailEnd/>
            </a:ln>
            <a:effectLst/>
          </p:spPr>
          <p:txBody>
            <a:bodyPr wrap="none" anchor="ctr"/>
            <a:lstStyle/>
            <a:p>
              <a:pPr algn="ctr" eaLnBrk="0" hangingPunct="0"/>
              <a:endParaRPr lang="en-US">
                <a:latin typeface="Verdana" pitchFamily="34" charset="0"/>
              </a:endParaRPr>
            </a:p>
          </p:txBody>
        </p:sp>
        <p:sp>
          <p:nvSpPr>
            <p:cNvPr id="10" name="Text Box 13"/>
            <p:cNvSpPr txBox="1">
              <a:spLocks noChangeArrowheads="1"/>
            </p:cNvSpPr>
            <p:nvPr/>
          </p:nvSpPr>
          <p:spPr bwMode="auto">
            <a:xfrm>
              <a:off x="3936" y="1488"/>
              <a:ext cx="1200" cy="1510"/>
            </a:xfrm>
            <a:prstGeom prst="rect">
              <a:avLst/>
            </a:prstGeom>
            <a:noFill/>
            <a:ln w="9525">
              <a:noFill/>
              <a:miter lim="800000"/>
              <a:headEnd/>
              <a:tailEnd/>
            </a:ln>
            <a:effectLst/>
          </p:spPr>
          <p:txBody>
            <a:bodyPr wrap="square">
              <a:spAutoFit/>
            </a:bodyPr>
            <a:lstStyle/>
            <a:p>
              <a:pPr algn="ctr" eaLnBrk="0" hangingPunct="0"/>
              <a:r>
                <a:rPr lang="en-US" b="1" dirty="0" smtClean="0">
                  <a:solidFill>
                    <a:srgbClr val="001D3A"/>
                  </a:solidFill>
                  <a:latin typeface="Verdana" pitchFamily="34" charset="0"/>
                </a:rPr>
                <a:t>Independent monetary policy</a:t>
              </a:r>
              <a:r>
                <a:rPr lang="en-US" b="1" dirty="0" smtClean="0">
                  <a:solidFill>
                    <a:srgbClr val="001D3A"/>
                  </a:solidFill>
                  <a:latin typeface="Verdana" pitchFamily="34" charset="0"/>
                </a:rPr>
                <a:t> </a:t>
              </a:r>
            </a:p>
            <a:p>
              <a:pPr algn="ctr" eaLnBrk="0" hangingPunct="0"/>
              <a:endParaRPr lang="en-US" dirty="0">
                <a:solidFill>
                  <a:srgbClr val="001D3A"/>
                </a:solidFill>
                <a:latin typeface="Verdana" pitchFamily="34" charset="0"/>
              </a:endParaRPr>
            </a:p>
            <a:p>
              <a:pPr eaLnBrk="0" hangingPunct="0">
                <a:buSzPct val="60000"/>
                <a:buFontTx/>
                <a:buChar char="•"/>
              </a:pPr>
              <a:r>
                <a:rPr lang="en-US" sz="1400" dirty="0" smtClean="0">
                  <a:solidFill>
                    <a:srgbClr val="001D3A"/>
                  </a:solidFill>
                  <a:latin typeface="Verdana" pitchFamily="34" charset="0"/>
                </a:rPr>
                <a:t>Injection</a:t>
              </a:r>
              <a:endParaRPr lang="en-US" sz="1400" dirty="0">
                <a:solidFill>
                  <a:srgbClr val="001D3A"/>
                </a:solidFill>
                <a:latin typeface="Verdana" pitchFamily="34" charset="0"/>
              </a:endParaRPr>
            </a:p>
            <a:p>
              <a:pPr eaLnBrk="0" hangingPunct="0">
                <a:buSzPct val="60000"/>
                <a:buFontTx/>
                <a:buChar char="•"/>
              </a:pPr>
              <a:r>
                <a:rPr lang="en-US" sz="1400" dirty="0" smtClean="0">
                  <a:solidFill>
                    <a:srgbClr val="001D3A"/>
                  </a:solidFill>
                  <a:latin typeface="Verdana" pitchFamily="34" charset="0"/>
                </a:rPr>
                <a:t>Go Global</a:t>
              </a:r>
              <a:endParaRPr lang="en-US" sz="1400" dirty="0">
                <a:solidFill>
                  <a:srgbClr val="001D3A"/>
                </a:solidFill>
                <a:latin typeface="Verdana" pitchFamily="34" charset="0"/>
              </a:endParaRPr>
            </a:p>
            <a:p>
              <a:pPr eaLnBrk="0" hangingPunct="0">
                <a:buSzPct val="60000"/>
                <a:buFontTx/>
                <a:buChar char="•"/>
              </a:pPr>
              <a:r>
                <a:rPr lang="en-US" sz="1400" dirty="0" smtClean="0">
                  <a:solidFill>
                    <a:srgbClr val="001D3A"/>
                  </a:solidFill>
                  <a:latin typeface="Verdana" pitchFamily="34" charset="0"/>
                </a:rPr>
                <a:t>Import more</a:t>
              </a:r>
              <a:endParaRPr lang="en-US" sz="1400" dirty="0">
                <a:solidFill>
                  <a:srgbClr val="001D3A"/>
                </a:solidFill>
                <a:latin typeface="Verdana" pitchFamily="34" charset="0"/>
              </a:endParaRPr>
            </a:p>
            <a:p>
              <a:pPr eaLnBrk="0" hangingPunct="0">
                <a:buSzPct val="60000"/>
                <a:buFontTx/>
                <a:buChar char="•"/>
              </a:pPr>
              <a:r>
                <a:rPr lang="en-US" sz="1400" dirty="0" smtClean="0">
                  <a:solidFill>
                    <a:srgbClr val="001D3A"/>
                  </a:solidFill>
                  <a:latin typeface="Verdana" pitchFamily="34" charset="0"/>
                </a:rPr>
                <a:t>Innovation</a:t>
              </a:r>
              <a:endParaRPr lang="en-US" sz="1400" dirty="0">
                <a:solidFill>
                  <a:srgbClr val="001D3A"/>
                </a:solidFill>
                <a:latin typeface="Verdana" pitchFamily="34" charset="0"/>
              </a:endParaRPr>
            </a:p>
            <a:p>
              <a:pPr eaLnBrk="0" hangingPunct="0">
                <a:buSzPct val="60000"/>
              </a:pPr>
              <a:endParaRPr lang="en-US" sz="1400" dirty="0">
                <a:solidFill>
                  <a:srgbClr val="001D3A"/>
                </a:solidFill>
                <a:latin typeface="Verdana" pitchFamily="34" charset="0"/>
              </a:endParaRPr>
            </a:p>
          </p:txBody>
        </p:sp>
        <p:sp>
          <p:nvSpPr>
            <p:cNvPr id="11" name="AutoShape 14"/>
            <p:cNvSpPr>
              <a:spLocks noChangeArrowheads="1"/>
            </p:cNvSpPr>
            <p:nvPr/>
          </p:nvSpPr>
          <p:spPr bwMode="gray">
            <a:xfrm>
              <a:off x="3458" y="1680"/>
              <a:ext cx="334" cy="1296"/>
            </a:xfrm>
            <a:prstGeom prst="rightArrow">
              <a:avLst>
                <a:gd name="adj1" fmla="val 67750"/>
                <a:gd name="adj2" fmla="val 66167"/>
              </a:avLst>
            </a:prstGeom>
            <a:solidFill>
              <a:schemeClr val="accent5">
                <a:lumMod val="50000"/>
              </a:schemeClr>
            </a:solidFill>
            <a:ln w="9525">
              <a:noFill/>
              <a:miter lim="800000"/>
              <a:headEnd/>
              <a:tailEnd/>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none" anchor="ctr">
              <a:scene3d>
                <a:camera prst="perspectiveRelaxed"/>
                <a:lightRig rig="threePt" dir="t"/>
              </a:scene3d>
            </a:bodyPr>
            <a:lstStyle/>
            <a:p>
              <a:endParaRPr lang="en-US"/>
            </a:p>
          </p:txBody>
        </p:sp>
        <p:sp>
          <p:nvSpPr>
            <p:cNvPr id="12" name="AutoShape 15"/>
            <p:cNvSpPr>
              <a:spLocks noChangeArrowheads="1"/>
            </p:cNvSpPr>
            <p:nvPr/>
          </p:nvSpPr>
          <p:spPr bwMode="gray">
            <a:xfrm>
              <a:off x="1824" y="967"/>
              <a:ext cx="1920" cy="384"/>
            </a:xfrm>
            <a:prstGeom prst="can">
              <a:avLst>
                <a:gd name="adj" fmla="val 27866"/>
              </a:avLst>
            </a:prstGeom>
            <a:gradFill rotWithShape="1">
              <a:gsLst>
                <a:gs pos="0">
                  <a:schemeClr val="accent2">
                    <a:gamma/>
                    <a:shade val="46275"/>
                    <a:invGamma/>
                  </a:schemeClr>
                </a:gs>
                <a:gs pos="50000">
                  <a:schemeClr val="accent2"/>
                </a:gs>
                <a:gs pos="100000">
                  <a:schemeClr val="accent2">
                    <a:gamma/>
                    <a:shade val="46275"/>
                    <a:invGamma/>
                  </a:schemeClr>
                </a:gs>
              </a:gsLst>
              <a:lin ang="0" scaled="1"/>
            </a:gradFill>
            <a:ln w="9525">
              <a:noFill/>
              <a:round/>
              <a:headEnd/>
              <a:tailEnd/>
            </a:ln>
            <a:effectLst/>
          </p:spPr>
          <p:txBody>
            <a:bodyPr wrap="none" anchor="ctr"/>
            <a:lstStyle/>
            <a:p>
              <a:endParaRPr lang="en-US"/>
            </a:p>
          </p:txBody>
        </p:sp>
        <p:sp>
          <p:nvSpPr>
            <p:cNvPr id="13" name="AutoShape 16"/>
            <p:cNvSpPr>
              <a:spLocks noChangeArrowheads="1"/>
            </p:cNvSpPr>
            <p:nvPr/>
          </p:nvSpPr>
          <p:spPr bwMode="gray">
            <a:xfrm>
              <a:off x="2283" y="1440"/>
              <a:ext cx="1104" cy="336"/>
            </a:xfrm>
            <a:prstGeom prst="upArrow">
              <a:avLst>
                <a:gd name="adj1" fmla="val 68380"/>
                <a:gd name="adj2" fmla="val 70833"/>
              </a:avLst>
            </a:prstGeom>
            <a:solidFill>
              <a:schemeClr val="accent5">
                <a:lumMod val="50000"/>
              </a:schemeClr>
            </a:solidFill>
            <a:ln w="9525">
              <a:noFill/>
              <a:miter lim="800000"/>
              <a:headEnd/>
              <a:tailEnd/>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none" anchor="ctr">
              <a:scene3d>
                <a:camera prst="perspectiveRelaxed"/>
                <a:lightRig rig="threePt" dir="t"/>
              </a:scene3d>
            </a:bodyPr>
            <a:lstStyle/>
            <a:p>
              <a:endParaRPr lang="en-US"/>
            </a:p>
          </p:txBody>
        </p:sp>
        <p:sp>
          <p:nvSpPr>
            <p:cNvPr id="14" name="Text Box 17"/>
            <p:cNvSpPr txBox="1">
              <a:spLocks noChangeArrowheads="1"/>
            </p:cNvSpPr>
            <p:nvPr/>
          </p:nvSpPr>
          <p:spPr bwMode="gray">
            <a:xfrm>
              <a:off x="2211" y="1107"/>
              <a:ext cx="1231" cy="245"/>
            </a:xfrm>
            <a:prstGeom prst="rect">
              <a:avLst/>
            </a:prstGeom>
            <a:noFill/>
            <a:ln w="9525">
              <a:noFill/>
              <a:miter lim="800000"/>
              <a:headEnd/>
              <a:tailEnd/>
            </a:ln>
            <a:effectLst/>
          </p:spPr>
          <p:txBody>
            <a:bodyPr wrap="none">
              <a:spAutoFit/>
            </a:bodyPr>
            <a:lstStyle/>
            <a:p>
              <a:pPr algn="ctr" eaLnBrk="0" hangingPunct="0"/>
              <a:r>
                <a:rPr lang="en-US" dirty="0" smtClean="0">
                  <a:solidFill>
                    <a:schemeClr val="bg1"/>
                  </a:solidFill>
                </a:rPr>
                <a:t>Economic growth</a:t>
              </a:r>
              <a:endParaRPr lang="en-US" dirty="0">
                <a:solidFill>
                  <a:schemeClr val="bg1"/>
                </a:solidFill>
              </a:endParaRPr>
            </a:p>
          </p:txBody>
        </p:sp>
        <p:sp>
          <p:nvSpPr>
            <p:cNvPr id="15" name="AutoShape 18"/>
            <p:cNvSpPr>
              <a:spLocks noChangeArrowheads="1"/>
            </p:cNvSpPr>
            <p:nvPr/>
          </p:nvSpPr>
          <p:spPr bwMode="gray">
            <a:xfrm>
              <a:off x="1872" y="3312"/>
              <a:ext cx="1920" cy="384"/>
            </a:xfrm>
            <a:prstGeom prst="can">
              <a:avLst>
                <a:gd name="adj" fmla="val 32032"/>
              </a:avLst>
            </a:prstGeom>
            <a:gradFill rotWithShape="1">
              <a:gsLst>
                <a:gs pos="0">
                  <a:schemeClr val="accent1">
                    <a:gamma/>
                    <a:shade val="46275"/>
                    <a:invGamma/>
                  </a:schemeClr>
                </a:gs>
                <a:gs pos="50000">
                  <a:schemeClr val="accent1"/>
                </a:gs>
                <a:gs pos="100000">
                  <a:schemeClr val="accent1">
                    <a:gamma/>
                    <a:shade val="46275"/>
                    <a:invGamma/>
                  </a:schemeClr>
                </a:gs>
              </a:gsLst>
              <a:lin ang="0" scaled="1"/>
            </a:gradFill>
            <a:ln w="9525">
              <a:noFill/>
              <a:round/>
              <a:headEnd/>
              <a:tailEnd/>
            </a:ln>
            <a:effectLst/>
          </p:spPr>
          <p:txBody>
            <a:bodyPr wrap="none" anchor="ctr"/>
            <a:lstStyle/>
            <a:p>
              <a:endParaRPr lang="en-US"/>
            </a:p>
          </p:txBody>
        </p:sp>
        <p:sp>
          <p:nvSpPr>
            <p:cNvPr id="16" name="Text Box 19"/>
            <p:cNvSpPr txBox="1">
              <a:spLocks noChangeArrowheads="1"/>
            </p:cNvSpPr>
            <p:nvPr/>
          </p:nvSpPr>
          <p:spPr bwMode="gray">
            <a:xfrm>
              <a:off x="2356" y="3459"/>
              <a:ext cx="940" cy="245"/>
            </a:xfrm>
            <a:prstGeom prst="rect">
              <a:avLst/>
            </a:prstGeom>
            <a:noFill/>
            <a:ln w="9525">
              <a:noFill/>
              <a:miter lim="800000"/>
              <a:headEnd/>
              <a:tailEnd/>
            </a:ln>
            <a:effectLst/>
          </p:spPr>
          <p:txBody>
            <a:bodyPr wrap="none">
              <a:spAutoFit/>
            </a:bodyPr>
            <a:lstStyle/>
            <a:p>
              <a:pPr algn="ctr" eaLnBrk="0" hangingPunct="0"/>
              <a:r>
                <a:rPr lang="en-US" dirty="0" smtClean="0">
                  <a:solidFill>
                    <a:schemeClr val="bg1"/>
                  </a:solidFill>
                </a:rPr>
                <a:t>Social safety</a:t>
              </a:r>
              <a:endParaRPr lang="en-US" dirty="0">
                <a:solidFill>
                  <a:schemeClr val="bg1"/>
                </a:solidFill>
              </a:endParaRPr>
            </a:p>
          </p:txBody>
        </p:sp>
        <p:sp>
          <p:nvSpPr>
            <p:cNvPr id="17" name="AutoShape 20"/>
            <p:cNvSpPr>
              <a:spLocks noChangeArrowheads="1"/>
            </p:cNvSpPr>
            <p:nvPr/>
          </p:nvSpPr>
          <p:spPr bwMode="gray">
            <a:xfrm>
              <a:off x="2269" y="2928"/>
              <a:ext cx="1106" cy="331"/>
            </a:xfrm>
            <a:prstGeom prst="downArrow">
              <a:avLst>
                <a:gd name="adj1" fmla="val 67093"/>
                <a:gd name="adj2" fmla="val 64051"/>
              </a:avLst>
            </a:prstGeom>
            <a:solidFill>
              <a:schemeClr val="accent5">
                <a:lumMod val="50000"/>
              </a:schemeClr>
            </a:solidFill>
            <a:ln w="9525">
              <a:noFill/>
              <a:miter lim="800000"/>
              <a:headEnd/>
              <a:tailEnd/>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none" anchor="ctr">
              <a:scene3d>
                <a:camera prst="perspectiveRelaxed"/>
                <a:lightRig rig="threePt" dir="t"/>
              </a:scene3d>
            </a:bodyPr>
            <a:lstStyle/>
            <a:p>
              <a:endParaRPr lang="en-US"/>
            </a:p>
          </p:txBody>
        </p:sp>
      </p:grpSp>
      <p:pic>
        <p:nvPicPr>
          <p:cNvPr id="18" name="Picture 17" descr="canstock6618701.jpg"/>
          <p:cNvPicPr>
            <a:picLocks noChangeAspect="1"/>
          </p:cNvPicPr>
          <p:nvPr/>
        </p:nvPicPr>
        <p:blipFill>
          <a:blip r:embed="rId3"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ransition>
    <p:cover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noChangeArrowheads="1"/>
          </p:cNvSpPr>
          <p:nvPr/>
        </p:nvSpPr>
        <p:spPr>
          <a:xfrm>
            <a:off x="2819400" y="381000"/>
            <a:ext cx="6096000" cy="487362"/>
          </a:xfrm>
          <a:prstGeom prst="rect">
            <a:avLst/>
          </a:prstGeom>
        </p:spPr>
        <p:txBody>
          <a:bodyP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kern="0" dirty="0" smtClean="0">
                <a:latin typeface="+mj-lt"/>
                <a:ea typeface="+mj-ea"/>
                <a:cs typeface="+mj-cs"/>
              </a:rPr>
              <a:t>Challenge</a:t>
            </a:r>
            <a:endParaRPr kumimoji="0" lang="en-US" sz="3600" b="1" i="0" u="none" strike="noStrike" kern="0" cap="none" spc="0" normalizeH="0" baseline="0" noProof="0" dirty="0" smtClean="0">
              <a:ln>
                <a:noFill/>
              </a:ln>
              <a:solidFill>
                <a:schemeClr val="bg1"/>
              </a:solidFill>
              <a:effectLst/>
              <a:uLnTx/>
              <a:uFillTx/>
              <a:latin typeface="+mj-lt"/>
              <a:ea typeface="+mj-ea"/>
              <a:cs typeface="+mj-cs"/>
            </a:endParaRPr>
          </a:p>
        </p:txBody>
      </p:sp>
      <p:grpSp>
        <p:nvGrpSpPr>
          <p:cNvPr id="3" name="Group 2"/>
          <p:cNvGrpSpPr>
            <a:grpSpLocks/>
          </p:cNvGrpSpPr>
          <p:nvPr/>
        </p:nvGrpSpPr>
        <p:grpSpPr bwMode="auto">
          <a:xfrm>
            <a:off x="2209799" y="1350962"/>
            <a:ext cx="5181599" cy="4648200"/>
            <a:chOff x="1701" y="1253"/>
            <a:chExt cx="2177" cy="2132"/>
          </a:xfrm>
        </p:grpSpPr>
        <p:sp>
          <p:nvSpPr>
            <p:cNvPr id="8" name="AutoShape 90"/>
            <p:cNvSpPr>
              <a:spLocks noChangeArrowheads="1"/>
            </p:cNvSpPr>
            <p:nvPr/>
          </p:nvSpPr>
          <p:spPr bwMode="gray">
            <a:xfrm>
              <a:off x="1890" y="1442"/>
              <a:ext cx="1838" cy="1815"/>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000000"/>
            </a:solidFill>
            <a:ln w="9525" algn="ctr">
              <a:noFill/>
              <a:round/>
              <a:headEnd/>
              <a:tailEnd/>
            </a:ln>
            <a:effectLst/>
          </p:spPr>
          <p:txBody>
            <a:bodyPr wrap="none" anchor="ct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sp>
          <p:nvSpPr>
            <p:cNvPr id="9" name="Freeform 8"/>
            <p:cNvSpPr>
              <a:spLocks/>
            </p:cNvSpPr>
            <p:nvPr/>
          </p:nvSpPr>
          <p:spPr bwMode="gray">
            <a:xfrm rot="5400000">
              <a:off x="2795" y="1397"/>
              <a:ext cx="905" cy="920"/>
            </a:xfrm>
            <a:custGeom>
              <a:avLst/>
              <a:gdLst/>
              <a:ahLst/>
              <a:cxnLst>
                <a:cxn ang="0">
                  <a:pos x="0" y="1452"/>
                </a:cxn>
                <a:cxn ang="0">
                  <a:pos x="6" y="1320"/>
                </a:cxn>
                <a:cxn ang="0">
                  <a:pos x="24" y="1190"/>
                </a:cxn>
                <a:cxn ang="0">
                  <a:pos x="52" y="1066"/>
                </a:cxn>
                <a:cxn ang="0">
                  <a:pos x="90" y="946"/>
                </a:cxn>
                <a:cxn ang="0">
                  <a:pos x="140" y="830"/>
                </a:cxn>
                <a:cxn ang="0">
                  <a:pos x="198" y="718"/>
                </a:cxn>
                <a:cxn ang="0">
                  <a:pos x="264" y="614"/>
                </a:cxn>
                <a:cxn ang="0">
                  <a:pos x="340" y="516"/>
                </a:cxn>
                <a:cxn ang="0">
                  <a:pos x="424" y="424"/>
                </a:cxn>
                <a:cxn ang="0">
                  <a:pos x="516" y="342"/>
                </a:cxn>
                <a:cxn ang="0">
                  <a:pos x="612" y="266"/>
                </a:cxn>
                <a:cxn ang="0">
                  <a:pos x="718" y="198"/>
                </a:cxn>
                <a:cxn ang="0">
                  <a:pos x="828" y="140"/>
                </a:cxn>
                <a:cxn ang="0">
                  <a:pos x="942" y="90"/>
                </a:cxn>
                <a:cxn ang="0">
                  <a:pos x="1064" y="52"/>
                </a:cxn>
                <a:cxn ang="0">
                  <a:pos x="1188" y="22"/>
                </a:cxn>
                <a:cxn ang="0">
                  <a:pos x="1316" y="6"/>
                </a:cxn>
                <a:cxn ang="0">
                  <a:pos x="1448" y="0"/>
                </a:cxn>
                <a:cxn ang="0">
                  <a:pos x="1448" y="726"/>
                </a:cxn>
                <a:cxn ang="0">
                  <a:pos x="1358" y="732"/>
                </a:cxn>
                <a:cxn ang="0">
                  <a:pos x="1270" y="748"/>
                </a:cxn>
                <a:cxn ang="0">
                  <a:pos x="1186" y="774"/>
                </a:cxn>
                <a:cxn ang="0">
                  <a:pos x="1108" y="810"/>
                </a:cxn>
                <a:cxn ang="0">
                  <a:pos x="1034" y="856"/>
                </a:cxn>
                <a:cxn ang="0">
                  <a:pos x="968" y="910"/>
                </a:cxn>
                <a:cxn ang="0">
                  <a:pos x="906" y="970"/>
                </a:cxn>
                <a:cxn ang="0">
                  <a:pos x="854" y="1038"/>
                </a:cxn>
                <a:cxn ang="0">
                  <a:pos x="808" y="1110"/>
                </a:cxn>
                <a:cxn ang="0">
                  <a:pos x="772" y="1190"/>
                </a:cxn>
                <a:cxn ang="0">
                  <a:pos x="746" y="1274"/>
                </a:cxn>
                <a:cxn ang="0">
                  <a:pos x="730" y="1360"/>
                </a:cxn>
                <a:cxn ang="0">
                  <a:pos x="724" y="1452"/>
                </a:cxn>
                <a:cxn ang="0">
                  <a:pos x="0" y="1452"/>
                </a:cxn>
                <a:cxn ang="0">
                  <a:pos x="0" y="1452"/>
                </a:cxn>
              </a:cxnLst>
              <a:rect l="0" t="0" r="r" b="b"/>
              <a:pathLst>
                <a:path w="1448" h="1452">
                  <a:moveTo>
                    <a:pt x="0" y="1452"/>
                  </a:moveTo>
                  <a:lnTo>
                    <a:pt x="6" y="1320"/>
                  </a:lnTo>
                  <a:lnTo>
                    <a:pt x="24" y="1190"/>
                  </a:lnTo>
                  <a:lnTo>
                    <a:pt x="52" y="1066"/>
                  </a:lnTo>
                  <a:lnTo>
                    <a:pt x="90" y="946"/>
                  </a:lnTo>
                  <a:lnTo>
                    <a:pt x="140" y="830"/>
                  </a:lnTo>
                  <a:lnTo>
                    <a:pt x="198" y="718"/>
                  </a:lnTo>
                  <a:lnTo>
                    <a:pt x="264" y="614"/>
                  </a:lnTo>
                  <a:lnTo>
                    <a:pt x="340" y="516"/>
                  </a:lnTo>
                  <a:lnTo>
                    <a:pt x="424" y="424"/>
                  </a:lnTo>
                  <a:lnTo>
                    <a:pt x="516" y="342"/>
                  </a:lnTo>
                  <a:lnTo>
                    <a:pt x="612" y="266"/>
                  </a:lnTo>
                  <a:lnTo>
                    <a:pt x="718" y="198"/>
                  </a:lnTo>
                  <a:lnTo>
                    <a:pt x="828" y="140"/>
                  </a:lnTo>
                  <a:lnTo>
                    <a:pt x="942" y="90"/>
                  </a:lnTo>
                  <a:lnTo>
                    <a:pt x="1064" y="52"/>
                  </a:lnTo>
                  <a:lnTo>
                    <a:pt x="1188" y="22"/>
                  </a:lnTo>
                  <a:lnTo>
                    <a:pt x="1316" y="6"/>
                  </a:lnTo>
                  <a:lnTo>
                    <a:pt x="1448" y="0"/>
                  </a:lnTo>
                  <a:lnTo>
                    <a:pt x="1448" y="726"/>
                  </a:lnTo>
                  <a:lnTo>
                    <a:pt x="1358" y="732"/>
                  </a:lnTo>
                  <a:lnTo>
                    <a:pt x="1270" y="748"/>
                  </a:lnTo>
                  <a:lnTo>
                    <a:pt x="1186" y="774"/>
                  </a:lnTo>
                  <a:lnTo>
                    <a:pt x="1108" y="810"/>
                  </a:lnTo>
                  <a:lnTo>
                    <a:pt x="1034" y="856"/>
                  </a:lnTo>
                  <a:lnTo>
                    <a:pt x="968" y="910"/>
                  </a:lnTo>
                  <a:lnTo>
                    <a:pt x="906" y="970"/>
                  </a:lnTo>
                  <a:lnTo>
                    <a:pt x="854" y="1038"/>
                  </a:lnTo>
                  <a:lnTo>
                    <a:pt x="808" y="1110"/>
                  </a:lnTo>
                  <a:lnTo>
                    <a:pt x="772" y="1190"/>
                  </a:lnTo>
                  <a:lnTo>
                    <a:pt x="746" y="1274"/>
                  </a:lnTo>
                  <a:lnTo>
                    <a:pt x="730" y="1360"/>
                  </a:lnTo>
                  <a:lnTo>
                    <a:pt x="724" y="1452"/>
                  </a:lnTo>
                  <a:lnTo>
                    <a:pt x="0" y="1452"/>
                  </a:lnTo>
                  <a:lnTo>
                    <a:pt x="0" y="1452"/>
                  </a:lnTo>
                  <a:close/>
                </a:path>
              </a:pathLst>
            </a:custGeom>
            <a:solidFill>
              <a:schemeClr val="accent1"/>
            </a:solidFill>
            <a:ln w="0">
              <a:noFill/>
              <a:prstDash val="solid"/>
              <a:round/>
              <a:headEnd/>
              <a:tailEnd/>
            </a:ln>
          </p:spPr>
          <p:txBody>
            <a:bodyP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sp>
          <p:nvSpPr>
            <p:cNvPr id="10" name="Freeform 9"/>
            <p:cNvSpPr>
              <a:spLocks/>
            </p:cNvSpPr>
            <p:nvPr/>
          </p:nvSpPr>
          <p:spPr bwMode="gray">
            <a:xfrm rot="7200000">
              <a:off x="2965" y="1686"/>
              <a:ext cx="905" cy="920"/>
            </a:xfrm>
            <a:custGeom>
              <a:avLst/>
              <a:gdLst/>
              <a:ahLst/>
              <a:cxnLst>
                <a:cxn ang="0">
                  <a:pos x="0" y="1452"/>
                </a:cxn>
                <a:cxn ang="0">
                  <a:pos x="6" y="1320"/>
                </a:cxn>
                <a:cxn ang="0">
                  <a:pos x="24" y="1190"/>
                </a:cxn>
                <a:cxn ang="0">
                  <a:pos x="52" y="1066"/>
                </a:cxn>
                <a:cxn ang="0">
                  <a:pos x="90" y="946"/>
                </a:cxn>
                <a:cxn ang="0">
                  <a:pos x="140" y="830"/>
                </a:cxn>
                <a:cxn ang="0">
                  <a:pos x="198" y="718"/>
                </a:cxn>
                <a:cxn ang="0">
                  <a:pos x="264" y="614"/>
                </a:cxn>
                <a:cxn ang="0">
                  <a:pos x="340" y="516"/>
                </a:cxn>
                <a:cxn ang="0">
                  <a:pos x="424" y="424"/>
                </a:cxn>
                <a:cxn ang="0">
                  <a:pos x="516" y="342"/>
                </a:cxn>
                <a:cxn ang="0">
                  <a:pos x="612" y="266"/>
                </a:cxn>
                <a:cxn ang="0">
                  <a:pos x="718" y="198"/>
                </a:cxn>
                <a:cxn ang="0">
                  <a:pos x="828" y="140"/>
                </a:cxn>
                <a:cxn ang="0">
                  <a:pos x="942" y="90"/>
                </a:cxn>
                <a:cxn ang="0">
                  <a:pos x="1064" y="52"/>
                </a:cxn>
                <a:cxn ang="0">
                  <a:pos x="1188" y="22"/>
                </a:cxn>
                <a:cxn ang="0">
                  <a:pos x="1316" y="6"/>
                </a:cxn>
                <a:cxn ang="0">
                  <a:pos x="1448" y="0"/>
                </a:cxn>
                <a:cxn ang="0">
                  <a:pos x="1448" y="726"/>
                </a:cxn>
                <a:cxn ang="0">
                  <a:pos x="1358" y="732"/>
                </a:cxn>
                <a:cxn ang="0">
                  <a:pos x="1270" y="748"/>
                </a:cxn>
                <a:cxn ang="0">
                  <a:pos x="1186" y="774"/>
                </a:cxn>
                <a:cxn ang="0">
                  <a:pos x="1108" y="810"/>
                </a:cxn>
                <a:cxn ang="0">
                  <a:pos x="1034" y="856"/>
                </a:cxn>
                <a:cxn ang="0">
                  <a:pos x="968" y="910"/>
                </a:cxn>
                <a:cxn ang="0">
                  <a:pos x="906" y="970"/>
                </a:cxn>
                <a:cxn ang="0">
                  <a:pos x="854" y="1038"/>
                </a:cxn>
                <a:cxn ang="0">
                  <a:pos x="808" y="1110"/>
                </a:cxn>
                <a:cxn ang="0">
                  <a:pos x="772" y="1190"/>
                </a:cxn>
                <a:cxn ang="0">
                  <a:pos x="746" y="1274"/>
                </a:cxn>
                <a:cxn ang="0">
                  <a:pos x="730" y="1360"/>
                </a:cxn>
                <a:cxn ang="0">
                  <a:pos x="724" y="1452"/>
                </a:cxn>
                <a:cxn ang="0">
                  <a:pos x="0" y="1452"/>
                </a:cxn>
                <a:cxn ang="0">
                  <a:pos x="0" y="1452"/>
                </a:cxn>
              </a:cxnLst>
              <a:rect l="0" t="0" r="r" b="b"/>
              <a:pathLst>
                <a:path w="1448" h="1452">
                  <a:moveTo>
                    <a:pt x="0" y="1452"/>
                  </a:moveTo>
                  <a:lnTo>
                    <a:pt x="6" y="1320"/>
                  </a:lnTo>
                  <a:lnTo>
                    <a:pt x="24" y="1190"/>
                  </a:lnTo>
                  <a:lnTo>
                    <a:pt x="52" y="1066"/>
                  </a:lnTo>
                  <a:lnTo>
                    <a:pt x="90" y="946"/>
                  </a:lnTo>
                  <a:lnTo>
                    <a:pt x="140" y="830"/>
                  </a:lnTo>
                  <a:lnTo>
                    <a:pt x="198" y="718"/>
                  </a:lnTo>
                  <a:lnTo>
                    <a:pt x="264" y="614"/>
                  </a:lnTo>
                  <a:lnTo>
                    <a:pt x="340" y="516"/>
                  </a:lnTo>
                  <a:lnTo>
                    <a:pt x="424" y="424"/>
                  </a:lnTo>
                  <a:lnTo>
                    <a:pt x="516" y="342"/>
                  </a:lnTo>
                  <a:lnTo>
                    <a:pt x="612" y="266"/>
                  </a:lnTo>
                  <a:lnTo>
                    <a:pt x="718" y="198"/>
                  </a:lnTo>
                  <a:lnTo>
                    <a:pt x="828" y="140"/>
                  </a:lnTo>
                  <a:lnTo>
                    <a:pt x="942" y="90"/>
                  </a:lnTo>
                  <a:lnTo>
                    <a:pt x="1064" y="52"/>
                  </a:lnTo>
                  <a:lnTo>
                    <a:pt x="1188" y="22"/>
                  </a:lnTo>
                  <a:lnTo>
                    <a:pt x="1316" y="6"/>
                  </a:lnTo>
                  <a:lnTo>
                    <a:pt x="1448" y="0"/>
                  </a:lnTo>
                  <a:lnTo>
                    <a:pt x="1448" y="726"/>
                  </a:lnTo>
                  <a:lnTo>
                    <a:pt x="1358" y="732"/>
                  </a:lnTo>
                  <a:lnTo>
                    <a:pt x="1270" y="748"/>
                  </a:lnTo>
                  <a:lnTo>
                    <a:pt x="1186" y="774"/>
                  </a:lnTo>
                  <a:lnTo>
                    <a:pt x="1108" y="810"/>
                  </a:lnTo>
                  <a:lnTo>
                    <a:pt x="1034" y="856"/>
                  </a:lnTo>
                  <a:lnTo>
                    <a:pt x="968" y="910"/>
                  </a:lnTo>
                  <a:lnTo>
                    <a:pt x="906" y="970"/>
                  </a:lnTo>
                  <a:lnTo>
                    <a:pt x="854" y="1038"/>
                  </a:lnTo>
                  <a:lnTo>
                    <a:pt x="808" y="1110"/>
                  </a:lnTo>
                  <a:lnTo>
                    <a:pt x="772" y="1190"/>
                  </a:lnTo>
                  <a:lnTo>
                    <a:pt x="746" y="1274"/>
                  </a:lnTo>
                  <a:lnTo>
                    <a:pt x="730" y="1360"/>
                  </a:lnTo>
                  <a:lnTo>
                    <a:pt x="724" y="1452"/>
                  </a:lnTo>
                  <a:lnTo>
                    <a:pt x="0" y="1452"/>
                  </a:lnTo>
                  <a:lnTo>
                    <a:pt x="0" y="1452"/>
                  </a:lnTo>
                  <a:close/>
                </a:path>
              </a:pathLst>
            </a:custGeom>
            <a:gradFill rotWithShape="1">
              <a:gsLst>
                <a:gs pos="0">
                  <a:schemeClr val="accent1">
                    <a:gamma/>
                    <a:shade val="46275"/>
                    <a:invGamma/>
                  </a:schemeClr>
                </a:gs>
                <a:gs pos="100000">
                  <a:schemeClr val="accent1"/>
                </a:gs>
              </a:gsLst>
              <a:lin ang="5400000" scaled="1"/>
            </a:gradFill>
            <a:ln w="0">
              <a:noFill/>
              <a:prstDash val="solid"/>
              <a:round/>
              <a:headEnd/>
              <a:tailEnd/>
            </a:ln>
          </p:spPr>
          <p:txBody>
            <a:bodyP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sp>
          <p:nvSpPr>
            <p:cNvPr id="11" name="AutoShape 93"/>
            <p:cNvSpPr>
              <a:spLocks noChangeArrowheads="1"/>
            </p:cNvSpPr>
            <p:nvPr/>
          </p:nvSpPr>
          <p:spPr bwMode="gray">
            <a:xfrm rot="23400000">
              <a:off x="3016" y="2314"/>
              <a:ext cx="776" cy="493"/>
            </a:xfrm>
            <a:prstGeom prst="triangle">
              <a:avLst>
                <a:gd name="adj" fmla="val 50000"/>
              </a:avLst>
            </a:prstGeom>
            <a:solidFill>
              <a:schemeClr val="folHlink"/>
            </a:solidFill>
            <a:ln w="9525" algn="ctr">
              <a:noFill/>
              <a:miter lim="800000"/>
              <a:headEnd/>
              <a:tailEnd/>
            </a:ln>
            <a:effectLst/>
          </p:spPr>
          <p:txBody>
            <a:bodyPr wrap="none" anchor="ct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grpSp>
          <p:nvGrpSpPr>
            <p:cNvPr id="12" name="Group 11"/>
            <p:cNvGrpSpPr>
              <a:grpSpLocks/>
            </p:cNvGrpSpPr>
            <p:nvPr/>
          </p:nvGrpSpPr>
          <p:grpSpPr bwMode="auto">
            <a:xfrm>
              <a:off x="2158" y="2478"/>
              <a:ext cx="1254" cy="907"/>
              <a:chOff x="1895" y="2616"/>
              <a:chExt cx="1810" cy="1278"/>
            </a:xfrm>
          </p:grpSpPr>
          <p:sp>
            <p:nvSpPr>
              <p:cNvPr id="18" name="Freeform 17"/>
              <p:cNvSpPr>
                <a:spLocks/>
              </p:cNvSpPr>
              <p:nvPr/>
            </p:nvSpPr>
            <p:spPr bwMode="gray">
              <a:xfrm rot="12600000">
                <a:off x="2381" y="2616"/>
                <a:ext cx="1324" cy="1278"/>
              </a:xfrm>
              <a:custGeom>
                <a:avLst/>
                <a:gdLst/>
                <a:ahLst/>
                <a:cxnLst>
                  <a:cxn ang="0">
                    <a:pos x="0" y="1452"/>
                  </a:cxn>
                  <a:cxn ang="0">
                    <a:pos x="6" y="1320"/>
                  </a:cxn>
                  <a:cxn ang="0">
                    <a:pos x="24" y="1190"/>
                  </a:cxn>
                  <a:cxn ang="0">
                    <a:pos x="52" y="1066"/>
                  </a:cxn>
                  <a:cxn ang="0">
                    <a:pos x="90" y="946"/>
                  </a:cxn>
                  <a:cxn ang="0">
                    <a:pos x="140" y="830"/>
                  </a:cxn>
                  <a:cxn ang="0">
                    <a:pos x="198" y="718"/>
                  </a:cxn>
                  <a:cxn ang="0">
                    <a:pos x="264" y="614"/>
                  </a:cxn>
                  <a:cxn ang="0">
                    <a:pos x="340" y="516"/>
                  </a:cxn>
                  <a:cxn ang="0">
                    <a:pos x="424" y="424"/>
                  </a:cxn>
                  <a:cxn ang="0">
                    <a:pos x="516" y="342"/>
                  </a:cxn>
                  <a:cxn ang="0">
                    <a:pos x="612" y="266"/>
                  </a:cxn>
                  <a:cxn ang="0">
                    <a:pos x="718" y="198"/>
                  </a:cxn>
                  <a:cxn ang="0">
                    <a:pos x="828" y="140"/>
                  </a:cxn>
                  <a:cxn ang="0">
                    <a:pos x="942" y="90"/>
                  </a:cxn>
                  <a:cxn ang="0">
                    <a:pos x="1064" y="52"/>
                  </a:cxn>
                  <a:cxn ang="0">
                    <a:pos x="1188" y="22"/>
                  </a:cxn>
                  <a:cxn ang="0">
                    <a:pos x="1316" y="6"/>
                  </a:cxn>
                  <a:cxn ang="0">
                    <a:pos x="1448" y="0"/>
                  </a:cxn>
                  <a:cxn ang="0">
                    <a:pos x="1448" y="726"/>
                  </a:cxn>
                  <a:cxn ang="0">
                    <a:pos x="1358" y="732"/>
                  </a:cxn>
                  <a:cxn ang="0">
                    <a:pos x="1270" y="748"/>
                  </a:cxn>
                  <a:cxn ang="0">
                    <a:pos x="1186" y="774"/>
                  </a:cxn>
                  <a:cxn ang="0">
                    <a:pos x="1108" y="810"/>
                  </a:cxn>
                  <a:cxn ang="0">
                    <a:pos x="1034" y="856"/>
                  </a:cxn>
                  <a:cxn ang="0">
                    <a:pos x="968" y="910"/>
                  </a:cxn>
                  <a:cxn ang="0">
                    <a:pos x="906" y="970"/>
                  </a:cxn>
                  <a:cxn ang="0">
                    <a:pos x="854" y="1038"/>
                  </a:cxn>
                  <a:cxn ang="0">
                    <a:pos x="808" y="1110"/>
                  </a:cxn>
                  <a:cxn ang="0">
                    <a:pos x="772" y="1190"/>
                  </a:cxn>
                  <a:cxn ang="0">
                    <a:pos x="746" y="1274"/>
                  </a:cxn>
                  <a:cxn ang="0">
                    <a:pos x="730" y="1360"/>
                  </a:cxn>
                  <a:cxn ang="0">
                    <a:pos x="724" y="1452"/>
                  </a:cxn>
                  <a:cxn ang="0">
                    <a:pos x="0" y="1452"/>
                  </a:cxn>
                  <a:cxn ang="0">
                    <a:pos x="0" y="1452"/>
                  </a:cxn>
                </a:cxnLst>
                <a:rect l="0" t="0" r="r" b="b"/>
                <a:pathLst>
                  <a:path w="1448" h="1452">
                    <a:moveTo>
                      <a:pt x="0" y="1452"/>
                    </a:moveTo>
                    <a:lnTo>
                      <a:pt x="6" y="1320"/>
                    </a:lnTo>
                    <a:lnTo>
                      <a:pt x="24" y="1190"/>
                    </a:lnTo>
                    <a:lnTo>
                      <a:pt x="52" y="1066"/>
                    </a:lnTo>
                    <a:lnTo>
                      <a:pt x="90" y="946"/>
                    </a:lnTo>
                    <a:lnTo>
                      <a:pt x="140" y="830"/>
                    </a:lnTo>
                    <a:lnTo>
                      <a:pt x="198" y="718"/>
                    </a:lnTo>
                    <a:lnTo>
                      <a:pt x="264" y="614"/>
                    </a:lnTo>
                    <a:lnTo>
                      <a:pt x="340" y="516"/>
                    </a:lnTo>
                    <a:lnTo>
                      <a:pt x="424" y="424"/>
                    </a:lnTo>
                    <a:lnTo>
                      <a:pt x="516" y="342"/>
                    </a:lnTo>
                    <a:lnTo>
                      <a:pt x="612" y="266"/>
                    </a:lnTo>
                    <a:lnTo>
                      <a:pt x="718" y="198"/>
                    </a:lnTo>
                    <a:lnTo>
                      <a:pt x="828" y="140"/>
                    </a:lnTo>
                    <a:lnTo>
                      <a:pt x="942" y="90"/>
                    </a:lnTo>
                    <a:lnTo>
                      <a:pt x="1064" y="52"/>
                    </a:lnTo>
                    <a:lnTo>
                      <a:pt x="1188" y="22"/>
                    </a:lnTo>
                    <a:lnTo>
                      <a:pt x="1316" y="6"/>
                    </a:lnTo>
                    <a:lnTo>
                      <a:pt x="1448" y="0"/>
                    </a:lnTo>
                    <a:lnTo>
                      <a:pt x="1448" y="726"/>
                    </a:lnTo>
                    <a:lnTo>
                      <a:pt x="1358" y="732"/>
                    </a:lnTo>
                    <a:lnTo>
                      <a:pt x="1270" y="748"/>
                    </a:lnTo>
                    <a:lnTo>
                      <a:pt x="1186" y="774"/>
                    </a:lnTo>
                    <a:lnTo>
                      <a:pt x="1108" y="810"/>
                    </a:lnTo>
                    <a:lnTo>
                      <a:pt x="1034" y="856"/>
                    </a:lnTo>
                    <a:lnTo>
                      <a:pt x="968" y="910"/>
                    </a:lnTo>
                    <a:lnTo>
                      <a:pt x="906" y="970"/>
                    </a:lnTo>
                    <a:lnTo>
                      <a:pt x="854" y="1038"/>
                    </a:lnTo>
                    <a:lnTo>
                      <a:pt x="808" y="1110"/>
                    </a:lnTo>
                    <a:lnTo>
                      <a:pt x="772" y="1190"/>
                    </a:lnTo>
                    <a:lnTo>
                      <a:pt x="746" y="1274"/>
                    </a:lnTo>
                    <a:lnTo>
                      <a:pt x="730" y="1360"/>
                    </a:lnTo>
                    <a:lnTo>
                      <a:pt x="724" y="1452"/>
                    </a:lnTo>
                    <a:lnTo>
                      <a:pt x="0" y="1452"/>
                    </a:lnTo>
                    <a:lnTo>
                      <a:pt x="0" y="1452"/>
                    </a:lnTo>
                    <a:close/>
                  </a:path>
                </a:pathLst>
              </a:custGeom>
              <a:solidFill>
                <a:schemeClr val="folHlink"/>
              </a:solidFill>
              <a:ln w="0">
                <a:noFill/>
                <a:prstDash val="solid"/>
                <a:round/>
                <a:headEnd/>
                <a:tailEnd/>
              </a:ln>
            </p:spPr>
            <p:txBody>
              <a:bodyP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sp>
            <p:nvSpPr>
              <p:cNvPr id="19" name="Freeform 18"/>
              <p:cNvSpPr>
                <a:spLocks/>
              </p:cNvSpPr>
              <p:nvPr/>
            </p:nvSpPr>
            <p:spPr bwMode="gray">
              <a:xfrm rot="14400000">
                <a:off x="1921" y="2593"/>
                <a:ext cx="1275" cy="1327"/>
              </a:xfrm>
              <a:custGeom>
                <a:avLst/>
                <a:gdLst/>
                <a:ahLst/>
                <a:cxnLst>
                  <a:cxn ang="0">
                    <a:pos x="0" y="1452"/>
                  </a:cxn>
                  <a:cxn ang="0">
                    <a:pos x="6" y="1320"/>
                  </a:cxn>
                  <a:cxn ang="0">
                    <a:pos x="24" y="1190"/>
                  </a:cxn>
                  <a:cxn ang="0">
                    <a:pos x="52" y="1066"/>
                  </a:cxn>
                  <a:cxn ang="0">
                    <a:pos x="90" y="946"/>
                  </a:cxn>
                  <a:cxn ang="0">
                    <a:pos x="140" y="830"/>
                  </a:cxn>
                  <a:cxn ang="0">
                    <a:pos x="198" y="718"/>
                  </a:cxn>
                  <a:cxn ang="0">
                    <a:pos x="264" y="614"/>
                  </a:cxn>
                  <a:cxn ang="0">
                    <a:pos x="340" y="516"/>
                  </a:cxn>
                  <a:cxn ang="0">
                    <a:pos x="424" y="424"/>
                  </a:cxn>
                  <a:cxn ang="0">
                    <a:pos x="516" y="342"/>
                  </a:cxn>
                  <a:cxn ang="0">
                    <a:pos x="612" y="266"/>
                  </a:cxn>
                  <a:cxn ang="0">
                    <a:pos x="718" y="198"/>
                  </a:cxn>
                  <a:cxn ang="0">
                    <a:pos x="828" y="140"/>
                  </a:cxn>
                  <a:cxn ang="0">
                    <a:pos x="942" y="90"/>
                  </a:cxn>
                  <a:cxn ang="0">
                    <a:pos x="1064" y="52"/>
                  </a:cxn>
                  <a:cxn ang="0">
                    <a:pos x="1188" y="22"/>
                  </a:cxn>
                  <a:cxn ang="0">
                    <a:pos x="1316" y="6"/>
                  </a:cxn>
                  <a:cxn ang="0">
                    <a:pos x="1448" y="0"/>
                  </a:cxn>
                  <a:cxn ang="0">
                    <a:pos x="1448" y="726"/>
                  </a:cxn>
                  <a:cxn ang="0">
                    <a:pos x="1358" y="732"/>
                  </a:cxn>
                  <a:cxn ang="0">
                    <a:pos x="1270" y="748"/>
                  </a:cxn>
                  <a:cxn ang="0">
                    <a:pos x="1186" y="774"/>
                  </a:cxn>
                  <a:cxn ang="0">
                    <a:pos x="1108" y="810"/>
                  </a:cxn>
                  <a:cxn ang="0">
                    <a:pos x="1034" y="856"/>
                  </a:cxn>
                  <a:cxn ang="0">
                    <a:pos x="968" y="910"/>
                  </a:cxn>
                  <a:cxn ang="0">
                    <a:pos x="906" y="970"/>
                  </a:cxn>
                  <a:cxn ang="0">
                    <a:pos x="854" y="1038"/>
                  </a:cxn>
                  <a:cxn ang="0">
                    <a:pos x="808" y="1110"/>
                  </a:cxn>
                  <a:cxn ang="0">
                    <a:pos x="772" y="1190"/>
                  </a:cxn>
                  <a:cxn ang="0">
                    <a:pos x="746" y="1274"/>
                  </a:cxn>
                  <a:cxn ang="0">
                    <a:pos x="730" y="1360"/>
                  </a:cxn>
                  <a:cxn ang="0">
                    <a:pos x="724" y="1452"/>
                  </a:cxn>
                  <a:cxn ang="0">
                    <a:pos x="0" y="1452"/>
                  </a:cxn>
                  <a:cxn ang="0">
                    <a:pos x="0" y="1452"/>
                  </a:cxn>
                </a:cxnLst>
                <a:rect l="0" t="0" r="r" b="b"/>
                <a:pathLst>
                  <a:path w="1448" h="1452">
                    <a:moveTo>
                      <a:pt x="0" y="1452"/>
                    </a:moveTo>
                    <a:lnTo>
                      <a:pt x="6" y="1320"/>
                    </a:lnTo>
                    <a:lnTo>
                      <a:pt x="24" y="1190"/>
                    </a:lnTo>
                    <a:lnTo>
                      <a:pt x="52" y="1066"/>
                    </a:lnTo>
                    <a:lnTo>
                      <a:pt x="90" y="946"/>
                    </a:lnTo>
                    <a:lnTo>
                      <a:pt x="140" y="830"/>
                    </a:lnTo>
                    <a:lnTo>
                      <a:pt x="198" y="718"/>
                    </a:lnTo>
                    <a:lnTo>
                      <a:pt x="264" y="614"/>
                    </a:lnTo>
                    <a:lnTo>
                      <a:pt x="340" y="516"/>
                    </a:lnTo>
                    <a:lnTo>
                      <a:pt x="424" y="424"/>
                    </a:lnTo>
                    <a:lnTo>
                      <a:pt x="516" y="342"/>
                    </a:lnTo>
                    <a:lnTo>
                      <a:pt x="612" y="266"/>
                    </a:lnTo>
                    <a:lnTo>
                      <a:pt x="718" y="198"/>
                    </a:lnTo>
                    <a:lnTo>
                      <a:pt x="828" y="140"/>
                    </a:lnTo>
                    <a:lnTo>
                      <a:pt x="942" y="90"/>
                    </a:lnTo>
                    <a:lnTo>
                      <a:pt x="1064" y="52"/>
                    </a:lnTo>
                    <a:lnTo>
                      <a:pt x="1188" y="22"/>
                    </a:lnTo>
                    <a:lnTo>
                      <a:pt x="1316" y="6"/>
                    </a:lnTo>
                    <a:lnTo>
                      <a:pt x="1448" y="0"/>
                    </a:lnTo>
                    <a:lnTo>
                      <a:pt x="1448" y="726"/>
                    </a:lnTo>
                    <a:lnTo>
                      <a:pt x="1358" y="732"/>
                    </a:lnTo>
                    <a:lnTo>
                      <a:pt x="1270" y="748"/>
                    </a:lnTo>
                    <a:lnTo>
                      <a:pt x="1186" y="774"/>
                    </a:lnTo>
                    <a:lnTo>
                      <a:pt x="1108" y="810"/>
                    </a:lnTo>
                    <a:lnTo>
                      <a:pt x="1034" y="856"/>
                    </a:lnTo>
                    <a:lnTo>
                      <a:pt x="968" y="910"/>
                    </a:lnTo>
                    <a:lnTo>
                      <a:pt x="906" y="970"/>
                    </a:lnTo>
                    <a:lnTo>
                      <a:pt x="854" y="1038"/>
                    </a:lnTo>
                    <a:lnTo>
                      <a:pt x="808" y="1110"/>
                    </a:lnTo>
                    <a:lnTo>
                      <a:pt x="772" y="1190"/>
                    </a:lnTo>
                    <a:lnTo>
                      <a:pt x="746" y="1274"/>
                    </a:lnTo>
                    <a:lnTo>
                      <a:pt x="730" y="1360"/>
                    </a:lnTo>
                    <a:lnTo>
                      <a:pt x="724" y="1452"/>
                    </a:lnTo>
                    <a:lnTo>
                      <a:pt x="0" y="1452"/>
                    </a:lnTo>
                    <a:lnTo>
                      <a:pt x="0" y="1452"/>
                    </a:lnTo>
                    <a:close/>
                  </a:path>
                </a:pathLst>
              </a:custGeom>
              <a:gradFill rotWithShape="1">
                <a:gsLst>
                  <a:gs pos="0">
                    <a:schemeClr val="folHlink">
                      <a:gamma/>
                      <a:shade val="46275"/>
                      <a:invGamma/>
                    </a:schemeClr>
                  </a:gs>
                  <a:gs pos="100000">
                    <a:schemeClr val="folHlink"/>
                  </a:gs>
                </a:gsLst>
                <a:lin ang="5400000" scaled="1"/>
              </a:gradFill>
              <a:ln w="0">
                <a:noFill/>
                <a:prstDash val="solid"/>
                <a:round/>
                <a:headEnd/>
                <a:tailEnd/>
              </a:ln>
            </p:spPr>
            <p:txBody>
              <a:bodyP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grpSp>
        <p:sp>
          <p:nvSpPr>
            <p:cNvPr id="13" name="AutoShape 97"/>
            <p:cNvSpPr>
              <a:spLocks noChangeArrowheads="1"/>
            </p:cNvSpPr>
            <p:nvPr/>
          </p:nvSpPr>
          <p:spPr bwMode="gray">
            <a:xfrm rot="30600000">
              <a:off x="1845" y="2478"/>
              <a:ext cx="776" cy="441"/>
            </a:xfrm>
            <a:prstGeom prst="triangle">
              <a:avLst>
                <a:gd name="adj" fmla="val 50000"/>
              </a:avLst>
            </a:prstGeom>
            <a:solidFill>
              <a:schemeClr val="accent2"/>
            </a:solidFill>
            <a:ln w="9525" algn="ctr">
              <a:noFill/>
              <a:miter lim="800000"/>
              <a:headEnd/>
              <a:tailEnd/>
            </a:ln>
            <a:effectLst/>
          </p:spPr>
          <p:txBody>
            <a:bodyPr wrap="none" anchor="ct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grpSp>
          <p:nvGrpSpPr>
            <p:cNvPr id="14" name="Group 13"/>
            <p:cNvGrpSpPr>
              <a:grpSpLocks/>
            </p:cNvGrpSpPr>
            <p:nvPr/>
          </p:nvGrpSpPr>
          <p:grpSpPr bwMode="auto">
            <a:xfrm>
              <a:off x="1701" y="1403"/>
              <a:ext cx="1085" cy="1196"/>
              <a:chOff x="1236" y="1101"/>
              <a:chExt cx="1566" cy="1685"/>
            </a:xfrm>
          </p:grpSpPr>
          <p:sp>
            <p:nvSpPr>
              <p:cNvPr id="16" name="Freeform 15"/>
              <p:cNvSpPr>
                <a:spLocks/>
              </p:cNvSpPr>
              <p:nvPr/>
            </p:nvSpPr>
            <p:spPr bwMode="gray">
              <a:xfrm rot="19800000">
                <a:off x="1236" y="1507"/>
                <a:ext cx="1324" cy="1279"/>
              </a:xfrm>
              <a:custGeom>
                <a:avLst/>
                <a:gdLst/>
                <a:ahLst/>
                <a:cxnLst>
                  <a:cxn ang="0">
                    <a:pos x="0" y="1452"/>
                  </a:cxn>
                  <a:cxn ang="0">
                    <a:pos x="6" y="1320"/>
                  </a:cxn>
                  <a:cxn ang="0">
                    <a:pos x="24" y="1190"/>
                  </a:cxn>
                  <a:cxn ang="0">
                    <a:pos x="52" y="1066"/>
                  </a:cxn>
                  <a:cxn ang="0">
                    <a:pos x="90" y="946"/>
                  </a:cxn>
                  <a:cxn ang="0">
                    <a:pos x="140" y="830"/>
                  </a:cxn>
                  <a:cxn ang="0">
                    <a:pos x="198" y="718"/>
                  </a:cxn>
                  <a:cxn ang="0">
                    <a:pos x="264" y="614"/>
                  </a:cxn>
                  <a:cxn ang="0">
                    <a:pos x="340" y="516"/>
                  </a:cxn>
                  <a:cxn ang="0">
                    <a:pos x="424" y="424"/>
                  </a:cxn>
                  <a:cxn ang="0">
                    <a:pos x="516" y="342"/>
                  </a:cxn>
                  <a:cxn ang="0">
                    <a:pos x="612" y="266"/>
                  </a:cxn>
                  <a:cxn ang="0">
                    <a:pos x="718" y="198"/>
                  </a:cxn>
                  <a:cxn ang="0">
                    <a:pos x="828" y="140"/>
                  </a:cxn>
                  <a:cxn ang="0">
                    <a:pos x="942" y="90"/>
                  </a:cxn>
                  <a:cxn ang="0">
                    <a:pos x="1064" y="52"/>
                  </a:cxn>
                  <a:cxn ang="0">
                    <a:pos x="1188" y="22"/>
                  </a:cxn>
                  <a:cxn ang="0">
                    <a:pos x="1316" y="6"/>
                  </a:cxn>
                  <a:cxn ang="0">
                    <a:pos x="1448" y="0"/>
                  </a:cxn>
                  <a:cxn ang="0">
                    <a:pos x="1448" y="726"/>
                  </a:cxn>
                  <a:cxn ang="0">
                    <a:pos x="1358" y="732"/>
                  </a:cxn>
                  <a:cxn ang="0">
                    <a:pos x="1270" y="748"/>
                  </a:cxn>
                  <a:cxn ang="0">
                    <a:pos x="1186" y="774"/>
                  </a:cxn>
                  <a:cxn ang="0">
                    <a:pos x="1108" y="810"/>
                  </a:cxn>
                  <a:cxn ang="0">
                    <a:pos x="1034" y="856"/>
                  </a:cxn>
                  <a:cxn ang="0">
                    <a:pos x="968" y="910"/>
                  </a:cxn>
                  <a:cxn ang="0">
                    <a:pos x="906" y="970"/>
                  </a:cxn>
                  <a:cxn ang="0">
                    <a:pos x="854" y="1038"/>
                  </a:cxn>
                  <a:cxn ang="0">
                    <a:pos x="808" y="1110"/>
                  </a:cxn>
                  <a:cxn ang="0">
                    <a:pos x="772" y="1190"/>
                  </a:cxn>
                  <a:cxn ang="0">
                    <a:pos x="746" y="1274"/>
                  </a:cxn>
                  <a:cxn ang="0">
                    <a:pos x="730" y="1360"/>
                  </a:cxn>
                  <a:cxn ang="0">
                    <a:pos x="724" y="1452"/>
                  </a:cxn>
                  <a:cxn ang="0">
                    <a:pos x="0" y="1452"/>
                  </a:cxn>
                  <a:cxn ang="0">
                    <a:pos x="0" y="1452"/>
                  </a:cxn>
                </a:cxnLst>
                <a:rect l="0" t="0" r="r" b="b"/>
                <a:pathLst>
                  <a:path w="1448" h="1452">
                    <a:moveTo>
                      <a:pt x="0" y="1452"/>
                    </a:moveTo>
                    <a:lnTo>
                      <a:pt x="6" y="1320"/>
                    </a:lnTo>
                    <a:lnTo>
                      <a:pt x="24" y="1190"/>
                    </a:lnTo>
                    <a:lnTo>
                      <a:pt x="52" y="1066"/>
                    </a:lnTo>
                    <a:lnTo>
                      <a:pt x="90" y="946"/>
                    </a:lnTo>
                    <a:lnTo>
                      <a:pt x="140" y="830"/>
                    </a:lnTo>
                    <a:lnTo>
                      <a:pt x="198" y="718"/>
                    </a:lnTo>
                    <a:lnTo>
                      <a:pt x="264" y="614"/>
                    </a:lnTo>
                    <a:lnTo>
                      <a:pt x="340" y="516"/>
                    </a:lnTo>
                    <a:lnTo>
                      <a:pt x="424" y="424"/>
                    </a:lnTo>
                    <a:lnTo>
                      <a:pt x="516" y="342"/>
                    </a:lnTo>
                    <a:lnTo>
                      <a:pt x="612" y="266"/>
                    </a:lnTo>
                    <a:lnTo>
                      <a:pt x="718" y="198"/>
                    </a:lnTo>
                    <a:lnTo>
                      <a:pt x="828" y="140"/>
                    </a:lnTo>
                    <a:lnTo>
                      <a:pt x="942" y="90"/>
                    </a:lnTo>
                    <a:lnTo>
                      <a:pt x="1064" y="52"/>
                    </a:lnTo>
                    <a:lnTo>
                      <a:pt x="1188" y="22"/>
                    </a:lnTo>
                    <a:lnTo>
                      <a:pt x="1316" y="6"/>
                    </a:lnTo>
                    <a:lnTo>
                      <a:pt x="1448" y="0"/>
                    </a:lnTo>
                    <a:lnTo>
                      <a:pt x="1448" y="726"/>
                    </a:lnTo>
                    <a:lnTo>
                      <a:pt x="1358" y="732"/>
                    </a:lnTo>
                    <a:lnTo>
                      <a:pt x="1270" y="748"/>
                    </a:lnTo>
                    <a:lnTo>
                      <a:pt x="1186" y="774"/>
                    </a:lnTo>
                    <a:lnTo>
                      <a:pt x="1108" y="810"/>
                    </a:lnTo>
                    <a:lnTo>
                      <a:pt x="1034" y="856"/>
                    </a:lnTo>
                    <a:lnTo>
                      <a:pt x="968" y="910"/>
                    </a:lnTo>
                    <a:lnTo>
                      <a:pt x="906" y="970"/>
                    </a:lnTo>
                    <a:lnTo>
                      <a:pt x="854" y="1038"/>
                    </a:lnTo>
                    <a:lnTo>
                      <a:pt x="808" y="1110"/>
                    </a:lnTo>
                    <a:lnTo>
                      <a:pt x="772" y="1190"/>
                    </a:lnTo>
                    <a:lnTo>
                      <a:pt x="746" y="1274"/>
                    </a:lnTo>
                    <a:lnTo>
                      <a:pt x="730" y="1360"/>
                    </a:lnTo>
                    <a:lnTo>
                      <a:pt x="724" y="1452"/>
                    </a:lnTo>
                    <a:lnTo>
                      <a:pt x="0" y="1452"/>
                    </a:lnTo>
                    <a:lnTo>
                      <a:pt x="0" y="1452"/>
                    </a:lnTo>
                    <a:close/>
                  </a:path>
                </a:pathLst>
              </a:custGeom>
              <a:solidFill>
                <a:schemeClr val="accent2"/>
              </a:solidFill>
              <a:ln w="0">
                <a:noFill/>
                <a:prstDash val="solid"/>
                <a:round/>
                <a:headEnd/>
                <a:tailEnd/>
              </a:ln>
            </p:spPr>
            <p:txBody>
              <a:bodyP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sp>
            <p:nvSpPr>
              <p:cNvPr id="17" name="Freeform 16"/>
              <p:cNvSpPr>
                <a:spLocks/>
              </p:cNvSpPr>
              <p:nvPr/>
            </p:nvSpPr>
            <p:spPr bwMode="gray">
              <a:xfrm>
                <a:off x="1478" y="1101"/>
                <a:ext cx="1324" cy="1279"/>
              </a:xfrm>
              <a:custGeom>
                <a:avLst/>
                <a:gdLst/>
                <a:ahLst/>
                <a:cxnLst>
                  <a:cxn ang="0">
                    <a:pos x="0" y="1452"/>
                  </a:cxn>
                  <a:cxn ang="0">
                    <a:pos x="6" y="1320"/>
                  </a:cxn>
                  <a:cxn ang="0">
                    <a:pos x="24" y="1190"/>
                  </a:cxn>
                  <a:cxn ang="0">
                    <a:pos x="52" y="1066"/>
                  </a:cxn>
                  <a:cxn ang="0">
                    <a:pos x="90" y="946"/>
                  </a:cxn>
                  <a:cxn ang="0">
                    <a:pos x="140" y="830"/>
                  </a:cxn>
                  <a:cxn ang="0">
                    <a:pos x="198" y="718"/>
                  </a:cxn>
                  <a:cxn ang="0">
                    <a:pos x="264" y="614"/>
                  </a:cxn>
                  <a:cxn ang="0">
                    <a:pos x="340" y="516"/>
                  </a:cxn>
                  <a:cxn ang="0">
                    <a:pos x="424" y="424"/>
                  </a:cxn>
                  <a:cxn ang="0">
                    <a:pos x="516" y="342"/>
                  </a:cxn>
                  <a:cxn ang="0">
                    <a:pos x="612" y="266"/>
                  </a:cxn>
                  <a:cxn ang="0">
                    <a:pos x="718" y="198"/>
                  </a:cxn>
                  <a:cxn ang="0">
                    <a:pos x="828" y="140"/>
                  </a:cxn>
                  <a:cxn ang="0">
                    <a:pos x="942" y="90"/>
                  </a:cxn>
                  <a:cxn ang="0">
                    <a:pos x="1064" y="52"/>
                  </a:cxn>
                  <a:cxn ang="0">
                    <a:pos x="1188" y="22"/>
                  </a:cxn>
                  <a:cxn ang="0">
                    <a:pos x="1316" y="6"/>
                  </a:cxn>
                  <a:cxn ang="0">
                    <a:pos x="1448" y="0"/>
                  </a:cxn>
                  <a:cxn ang="0">
                    <a:pos x="1448" y="726"/>
                  </a:cxn>
                  <a:cxn ang="0">
                    <a:pos x="1358" y="732"/>
                  </a:cxn>
                  <a:cxn ang="0">
                    <a:pos x="1270" y="748"/>
                  </a:cxn>
                  <a:cxn ang="0">
                    <a:pos x="1186" y="774"/>
                  </a:cxn>
                  <a:cxn ang="0">
                    <a:pos x="1108" y="810"/>
                  </a:cxn>
                  <a:cxn ang="0">
                    <a:pos x="1034" y="856"/>
                  </a:cxn>
                  <a:cxn ang="0">
                    <a:pos x="968" y="910"/>
                  </a:cxn>
                  <a:cxn ang="0">
                    <a:pos x="906" y="970"/>
                  </a:cxn>
                  <a:cxn ang="0">
                    <a:pos x="854" y="1038"/>
                  </a:cxn>
                  <a:cxn ang="0">
                    <a:pos x="808" y="1110"/>
                  </a:cxn>
                  <a:cxn ang="0">
                    <a:pos x="772" y="1190"/>
                  </a:cxn>
                  <a:cxn ang="0">
                    <a:pos x="746" y="1274"/>
                  </a:cxn>
                  <a:cxn ang="0">
                    <a:pos x="730" y="1360"/>
                  </a:cxn>
                  <a:cxn ang="0">
                    <a:pos x="724" y="1452"/>
                  </a:cxn>
                  <a:cxn ang="0">
                    <a:pos x="0" y="1452"/>
                  </a:cxn>
                  <a:cxn ang="0">
                    <a:pos x="0" y="1452"/>
                  </a:cxn>
                </a:cxnLst>
                <a:rect l="0" t="0" r="r" b="b"/>
                <a:pathLst>
                  <a:path w="1448" h="1452">
                    <a:moveTo>
                      <a:pt x="0" y="1452"/>
                    </a:moveTo>
                    <a:lnTo>
                      <a:pt x="6" y="1320"/>
                    </a:lnTo>
                    <a:lnTo>
                      <a:pt x="24" y="1190"/>
                    </a:lnTo>
                    <a:lnTo>
                      <a:pt x="52" y="1066"/>
                    </a:lnTo>
                    <a:lnTo>
                      <a:pt x="90" y="946"/>
                    </a:lnTo>
                    <a:lnTo>
                      <a:pt x="140" y="830"/>
                    </a:lnTo>
                    <a:lnTo>
                      <a:pt x="198" y="718"/>
                    </a:lnTo>
                    <a:lnTo>
                      <a:pt x="264" y="614"/>
                    </a:lnTo>
                    <a:lnTo>
                      <a:pt x="340" y="516"/>
                    </a:lnTo>
                    <a:lnTo>
                      <a:pt x="424" y="424"/>
                    </a:lnTo>
                    <a:lnTo>
                      <a:pt x="516" y="342"/>
                    </a:lnTo>
                    <a:lnTo>
                      <a:pt x="612" y="266"/>
                    </a:lnTo>
                    <a:lnTo>
                      <a:pt x="718" y="198"/>
                    </a:lnTo>
                    <a:lnTo>
                      <a:pt x="828" y="140"/>
                    </a:lnTo>
                    <a:lnTo>
                      <a:pt x="942" y="90"/>
                    </a:lnTo>
                    <a:lnTo>
                      <a:pt x="1064" y="52"/>
                    </a:lnTo>
                    <a:lnTo>
                      <a:pt x="1188" y="22"/>
                    </a:lnTo>
                    <a:lnTo>
                      <a:pt x="1316" y="6"/>
                    </a:lnTo>
                    <a:lnTo>
                      <a:pt x="1448" y="0"/>
                    </a:lnTo>
                    <a:lnTo>
                      <a:pt x="1448" y="726"/>
                    </a:lnTo>
                    <a:lnTo>
                      <a:pt x="1358" y="732"/>
                    </a:lnTo>
                    <a:lnTo>
                      <a:pt x="1270" y="748"/>
                    </a:lnTo>
                    <a:lnTo>
                      <a:pt x="1186" y="774"/>
                    </a:lnTo>
                    <a:lnTo>
                      <a:pt x="1108" y="810"/>
                    </a:lnTo>
                    <a:lnTo>
                      <a:pt x="1034" y="856"/>
                    </a:lnTo>
                    <a:lnTo>
                      <a:pt x="968" y="910"/>
                    </a:lnTo>
                    <a:lnTo>
                      <a:pt x="906" y="970"/>
                    </a:lnTo>
                    <a:lnTo>
                      <a:pt x="854" y="1038"/>
                    </a:lnTo>
                    <a:lnTo>
                      <a:pt x="808" y="1110"/>
                    </a:lnTo>
                    <a:lnTo>
                      <a:pt x="772" y="1190"/>
                    </a:lnTo>
                    <a:lnTo>
                      <a:pt x="746" y="1274"/>
                    </a:lnTo>
                    <a:lnTo>
                      <a:pt x="730" y="1360"/>
                    </a:lnTo>
                    <a:lnTo>
                      <a:pt x="724" y="1452"/>
                    </a:lnTo>
                    <a:lnTo>
                      <a:pt x="0" y="1452"/>
                    </a:lnTo>
                    <a:lnTo>
                      <a:pt x="0" y="1452"/>
                    </a:lnTo>
                    <a:close/>
                  </a:path>
                </a:pathLst>
              </a:custGeom>
              <a:gradFill rotWithShape="1">
                <a:gsLst>
                  <a:gs pos="0">
                    <a:schemeClr val="accent2">
                      <a:gamma/>
                      <a:shade val="46275"/>
                      <a:invGamma/>
                    </a:schemeClr>
                  </a:gs>
                  <a:gs pos="100000">
                    <a:schemeClr val="accent2"/>
                  </a:gs>
                </a:gsLst>
                <a:lin ang="5400000" scaled="1"/>
              </a:gradFill>
              <a:ln w="0">
                <a:noFill/>
                <a:prstDash val="solid"/>
                <a:round/>
                <a:headEnd/>
                <a:tailEnd/>
              </a:ln>
            </p:spPr>
            <p:txBody>
              <a:bodyP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grpSp>
        <p:sp>
          <p:nvSpPr>
            <p:cNvPr id="15" name="AutoShape 101"/>
            <p:cNvSpPr>
              <a:spLocks noChangeArrowheads="1"/>
            </p:cNvSpPr>
            <p:nvPr/>
          </p:nvSpPr>
          <p:spPr bwMode="gray">
            <a:xfrm rot="16200000">
              <a:off x="2294" y="1386"/>
              <a:ext cx="766" cy="500"/>
            </a:xfrm>
            <a:prstGeom prst="triangle">
              <a:avLst>
                <a:gd name="adj" fmla="val 50000"/>
              </a:avLst>
            </a:prstGeom>
            <a:solidFill>
              <a:schemeClr val="accent1"/>
            </a:solidFill>
            <a:ln w="9525" algn="ctr">
              <a:noFill/>
              <a:miter lim="800000"/>
              <a:headEnd/>
              <a:tailEnd/>
            </a:ln>
            <a:effectLst/>
          </p:spPr>
          <p:txBody>
            <a:bodyPr wrap="none" anchor="ct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endParaRPr lang="en-US"/>
            </a:p>
          </p:txBody>
        </p:sp>
      </p:grpSp>
      <p:sp>
        <p:nvSpPr>
          <p:cNvPr id="4" name="AutoShape 102"/>
          <p:cNvSpPr>
            <a:spLocks noChangeArrowheads="1"/>
          </p:cNvSpPr>
          <p:nvPr/>
        </p:nvSpPr>
        <p:spPr bwMode="gray">
          <a:xfrm>
            <a:off x="6477000" y="1884362"/>
            <a:ext cx="2057400" cy="498475"/>
          </a:xfrm>
          <a:prstGeom prst="roundRect">
            <a:avLst>
              <a:gd name="adj" fmla="val 50000"/>
            </a:avLst>
          </a:prstGeom>
          <a:gradFill rotWithShape="1">
            <a:gsLst>
              <a:gs pos="0">
                <a:schemeClr val="accent1"/>
              </a:gs>
              <a:gs pos="100000">
                <a:schemeClr val="accent1">
                  <a:gamma/>
                  <a:shade val="46275"/>
                  <a:invGamma/>
                </a:schemeClr>
              </a:gs>
            </a:gsLst>
            <a:lin ang="0" scaled="1"/>
          </a:gradFill>
          <a:ln w="38100" algn="ctr">
            <a:solidFill>
              <a:srgbClr val="FFFFFF"/>
            </a:solidFill>
            <a:round/>
            <a:headEnd/>
            <a:tailEnd/>
          </a:ln>
          <a:effectLst>
            <a:outerShdw dist="63500" dir="3187806" algn="ctr" rotWithShape="0">
              <a:srgbClr val="001D3A"/>
            </a:outerShdw>
          </a:effectLst>
        </p:spPr>
        <p:txBody>
          <a:bodyPr wrap="none" anchor="ct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pPr algn="ctr" eaLnBrk="0" hangingPunct="0"/>
            <a:r>
              <a:rPr lang="en-US" dirty="0" smtClean="0">
                <a:solidFill>
                  <a:schemeClr val="bg1"/>
                </a:solidFill>
                <a:latin typeface="Verdana" pitchFamily="34" charset="0"/>
              </a:rPr>
              <a:t>Inflation</a:t>
            </a:r>
            <a:endParaRPr lang="en-US" dirty="0">
              <a:solidFill>
                <a:schemeClr val="bg1"/>
              </a:solidFill>
              <a:latin typeface="Verdana" pitchFamily="34" charset="0"/>
            </a:endParaRPr>
          </a:p>
        </p:txBody>
      </p:sp>
      <p:sp>
        <p:nvSpPr>
          <p:cNvPr id="5" name="AutoShape 103"/>
          <p:cNvSpPr>
            <a:spLocks noChangeArrowheads="1"/>
          </p:cNvSpPr>
          <p:nvPr/>
        </p:nvSpPr>
        <p:spPr bwMode="gray">
          <a:xfrm>
            <a:off x="3505200" y="5791200"/>
            <a:ext cx="2438400" cy="554037"/>
          </a:xfrm>
          <a:prstGeom prst="roundRect">
            <a:avLst>
              <a:gd name="adj" fmla="val 50000"/>
            </a:avLst>
          </a:prstGeom>
          <a:gradFill rotWithShape="1">
            <a:gsLst>
              <a:gs pos="0">
                <a:schemeClr val="folHlink"/>
              </a:gs>
              <a:gs pos="100000">
                <a:schemeClr val="folHlink">
                  <a:gamma/>
                  <a:shade val="46275"/>
                  <a:invGamma/>
                </a:schemeClr>
              </a:gs>
            </a:gsLst>
            <a:lin ang="0" scaled="1"/>
          </a:gradFill>
          <a:ln w="38100" algn="ctr">
            <a:solidFill>
              <a:srgbClr val="FFFFFF"/>
            </a:solidFill>
            <a:round/>
            <a:headEnd/>
            <a:tailEnd/>
          </a:ln>
          <a:effectLst>
            <a:outerShdw dist="63500" dir="3187806" algn="ctr" rotWithShape="0">
              <a:srgbClr val="001D3A"/>
            </a:outerShdw>
          </a:effectLst>
        </p:spPr>
        <p:txBody>
          <a:bodyPr wrap="none" anchor="ct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pPr algn="ctr" eaLnBrk="0" hangingPunct="0"/>
            <a:r>
              <a:rPr lang="en-US" dirty="0" smtClean="0">
                <a:latin typeface="Verdana" pitchFamily="34" charset="0"/>
              </a:rPr>
              <a:t>Real economy </a:t>
            </a:r>
          </a:p>
          <a:p>
            <a:pPr algn="ctr" eaLnBrk="0" hangingPunct="0"/>
            <a:r>
              <a:rPr lang="en-US" dirty="0" smtClean="0">
                <a:solidFill>
                  <a:schemeClr val="bg1"/>
                </a:solidFill>
                <a:latin typeface="Verdana" pitchFamily="34" charset="0"/>
              </a:rPr>
              <a:t>support</a:t>
            </a:r>
            <a:endParaRPr lang="en-US" dirty="0">
              <a:solidFill>
                <a:schemeClr val="bg1"/>
              </a:solidFill>
              <a:latin typeface="Verdana" pitchFamily="34" charset="0"/>
            </a:endParaRPr>
          </a:p>
        </p:txBody>
      </p:sp>
      <p:sp>
        <p:nvSpPr>
          <p:cNvPr id="6" name="AutoShape 104"/>
          <p:cNvSpPr>
            <a:spLocks noChangeArrowheads="1"/>
          </p:cNvSpPr>
          <p:nvPr/>
        </p:nvSpPr>
        <p:spPr bwMode="gray">
          <a:xfrm>
            <a:off x="609600" y="1884362"/>
            <a:ext cx="2590800" cy="498475"/>
          </a:xfrm>
          <a:prstGeom prst="roundRect">
            <a:avLst>
              <a:gd name="adj" fmla="val 50000"/>
            </a:avLst>
          </a:prstGeom>
          <a:gradFill rotWithShape="1">
            <a:gsLst>
              <a:gs pos="0">
                <a:schemeClr val="accent2"/>
              </a:gs>
              <a:gs pos="100000">
                <a:schemeClr val="accent2">
                  <a:gamma/>
                  <a:shade val="46275"/>
                  <a:invGamma/>
                </a:schemeClr>
              </a:gs>
            </a:gsLst>
            <a:lin ang="0" scaled="1"/>
          </a:gradFill>
          <a:ln w="38100" algn="ctr">
            <a:solidFill>
              <a:srgbClr val="FFFFFF"/>
            </a:solidFill>
            <a:round/>
            <a:headEnd/>
            <a:tailEnd/>
          </a:ln>
          <a:effectLst>
            <a:outerShdw dist="63500" dir="3187806" algn="ctr" rotWithShape="0">
              <a:srgbClr val="001D3A"/>
            </a:outerShdw>
          </a:effectLst>
        </p:spPr>
        <p:txBody>
          <a:bodyPr wrap="none" anchor="ct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pPr algn="ctr" eaLnBrk="0" hangingPunct="0"/>
            <a:r>
              <a:rPr lang="en-US" dirty="0" smtClean="0">
                <a:solidFill>
                  <a:schemeClr val="bg1"/>
                </a:solidFill>
                <a:latin typeface="Verdana" pitchFamily="34" charset="0"/>
              </a:rPr>
              <a:t>Rule by law</a:t>
            </a:r>
            <a:endParaRPr lang="en-US" dirty="0">
              <a:solidFill>
                <a:schemeClr val="bg1"/>
              </a:solidFill>
              <a:latin typeface="Verdana" pitchFamily="34" charset="0"/>
            </a:endParaRPr>
          </a:p>
        </p:txBody>
      </p:sp>
      <p:sp>
        <p:nvSpPr>
          <p:cNvPr id="7" name="TextBox 20"/>
          <p:cNvSpPr txBox="1"/>
          <p:nvPr/>
        </p:nvSpPr>
        <p:spPr>
          <a:xfrm>
            <a:off x="4422519" y="3408362"/>
            <a:ext cx="769763" cy="400110"/>
          </a:xfrm>
          <a:prstGeom prst="rect">
            <a:avLst/>
          </a:prstGeom>
          <a:noFill/>
        </p:spPr>
        <p:txBody>
          <a:bodyPr wrap="none" rtlCol="0">
            <a:spAutoFit/>
          </a:bodyPr>
          <a:lstStyle>
            <a:defPPr>
              <a:defRPr lang="en-US"/>
            </a:defPPr>
            <a:lvl1pPr algn="ctr" rtl="0" eaLnBrk="0" fontAlgn="base" hangingPunct="0">
              <a:spcBef>
                <a:spcPct val="0"/>
              </a:spcBef>
              <a:spcAft>
                <a:spcPct val="0"/>
              </a:spcAft>
              <a:defRPr sz="2000" b="1" kern="1200">
                <a:solidFill>
                  <a:schemeClr val="bg1"/>
                </a:solidFill>
                <a:latin typeface="Arial" charset="0"/>
                <a:ea typeface="+mn-ea"/>
                <a:cs typeface="+mn-cs"/>
              </a:defRPr>
            </a:lvl1pPr>
            <a:lvl2pPr marL="457200" algn="ctr" rtl="0" eaLnBrk="0" fontAlgn="base" hangingPunct="0">
              <a:spcBef>
                <a:spcPct val="0"/>
              </a:spcBef>
              <a:spcAft>
                <a:spcPct val="0"/>
              </a:spcAft>
              <a:defRPr sz="2000" b="1" kern="1200">
                <a:solidFill>
                  <a:schemeClr val="bg1"/>
                </a:solidFill>
                <a:latin typeface="Arial" charset="0"/>
                <a:ea typeface="+mn-ea"/>
                <a:cs typeface="+mn-cs"/>
              </a:defRPr>
            </a:lvl2pPr>
            <a:lvl3pPr marL="914400" algn="ctr" rtl="0" eaLnBrk="0" fontAlgn="base" hangingPunct="0">
              <a:spcBef>
                <a:spcPct val="0"/>
              </a:spcBef>
              <a:spcAft>
                <a:spcPct val="0"/>
              </a:spcAft>
              <a:defRPr sz="2000" b="1" kern="1200">
                <a:solidFill>
                  <a:schemeClr val="bg1"/>
                </a:solidFill>
                <a:latin typeface="Arial" charset="0"/>
                <a:ea typeface="+mn-ea"/>
                <a:cs typeface="+mn-cs"/>
              </a:defRPr>
            </a:lvl3pPr>
            <a:lvl4pPr marL="1371600" algn="ctr" rtl="0" eaLnBrk="0" fontAlgn="base" hangingPunct="0">
              <a:spcBef>
                <a:spcPct val="0"/>
              </a:spcBef>
              <a:spcAft>
                <a:spcPct val="0"/>
              </a:spcAft>
              <a:defRPr sz="2000" b="1" kern="1200">
                <a:solidFill>
                  <a:schemeClr val="bg1"/>
                </a:solidFill>
                <a:latin typeface="Arial" charset="0"/>
                <a:ea typeface="+mn-ea"/>
                <a:cs typeface="+mn-cs"/>
              </a:defRPr>
            </a:lvl4pPr>
            <a:lvl5pPr marL="1828800" algn="ctr" rtl="0" eaLnBrk="0" fontAlgn="base" hangingPunct="0">
              <a:spcBef>
                <a:spcPct val="0"/>
              </a:spcBef>
              <a:spcAft>
                <a:spcPct val="0"/>
              </a:spcAft>
              <a:defRPr sz="2000" b="1" kern="1200">
                <a:solidFill>
                  <a:schemeClr val="bg1"/>
                </a:solidFill>
                <a:latin typeface="Arial" charset="0"/>
                <a:ea typeface="+mn-ea"/>
                <a:cs typeface="+mn-cs"/>
              </a:defRPr>
            </a:lvl5pPr>
            <a:lvl6pPr marL="2286000" algn="l" defTabSz="914400" rtl="0" eaLnBrk="1" latinLnBrk="0" hangingPunct="1">
              <a:defRPr sz="2000" b="1" kern="1200">
                <a:solidFill>
                  <a:schemeClr val="bg1"/>
                </a:solidFill>
                <a:latin typeface="Arial" charset="0"/>
                <a:ea typeface="+mn-ea"/>
                <a:cs typeface="+mn-cs"/>
              </a:defRPr>
            </a:lvl6pPr>
            <a:lvl7pPr marL="2743200" algn="l" defTabSz="914400" rtl="0" eaLnBrk="1" latinLnBrk="0" hangingPunct="1">
              <a:defRPr sz="2000" b="1" kern="1200">
                <a:solidFill>
                  <a:schemeClr val="bg1"/>
                </a:solidFill>
                <a:latin typeface="Arial" charset="0"/>
                <a:ea typeface="+mn-ea"/>
                <a:cs typeface="+mn-cs"/>
              </a:defRPr>
            </a:lvl7pPr>
            <a:lvl8pPr marL="3200400" algn="l" defTabSz="914400" rtl="0" eaLnBrk="1" latinLnBrk="0" hangingPunct="1">
              <a:defRPr sz="2000" b="1" kern="1200">
                <a:solidFill>
                  <a:schemeClr val="bg1"/>
                </a:solidFill>
                <a:latin typeface="Arial" charset="0"/>
                <a:ea typeface="+mn-ea"/>
                <a:cs typeface="+mn-cs"/>
              </a:defRPr>
            </a:lvl8pPr>
            <a:lvl9pPr marL="3657600" algn="l" defTabSz="914400" rtl="0" eaLnBrk="1" latinLnBrk="0" hangingPunct="1">
              <a:defRPr sz="2000" b="1" kern="1200">
                <a:solidFill>
                  <a:schemeClr val="bg1"/>
                </a:solidFill>
                <a:latin typeface="Arial" charset="0"/>
                <a:ea typeface="+mn-ea"/>
                <a:cs typeface="+mn-cs"/>
              </a:defRPr>
            </a:lvl9pPr>
          </a:lstStyle>
          <a:p>
            <a:r>
              <a:rPr lang="en-US"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RMB</a:t>
            </a:r>
            <a:endParaRPr lang="en-US"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endParaRPr>
          </a:p>
        </p:txBody>
      </p:sp>
      <p:pic>
        <p:nvPicPr>
          <p:cNvPr id="20" name="Picture 19" descr="canstock6618701.jpg"/>
          <p:cNvPicPr>
            <a:picLocks noChangeAspect="1"/>
          </p:cNvPicPr>
          <p:nvPr/>
        </p:nvPicPr>
        <p:blipFill>
          <a:blip r:embed="rId3"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p:txBody>
          <a:bodyPr/>
          <a:lstStyle/>
          <a:p>
            <a:r>
              <a:rPr lang="en-US" sz="4000" dirty="0" smtClean="0"/>
              <a:t>Comment..Why?</a:t>
            </a:r>
            <a:endParaRPr lang="en-US" sz="2400" dirty="0"/>
          </a:p>
        </p:txBody>
      </p:sp>
      <p:grpSp>
        <p:nvGrpSpPr>
          <p:cNvPr id="79875" name="Group 3"/>
          <p:cNvGrpSpPr>
            <a:grpSpLocks/>
          </p:cNvGrpSpPr>
          <p:nvPr/>
        </p:nvGrpSpPr>
        <p:grpSpPr bwMode="auto">
          <a:xfrm>
            <a:off x="3505200" y="1752600"/>
            <a:ext cx="2362200" cy="2438400"/>
            <a:chOff x="4071" y="1584"/>
            <a:chExt cx="1092" cy="1097"/>
          </a:xfrm>
        </p:grpSpPr>
        <p:sp>
          <p:nvSpPr>
            <p:cNvPr id="79876" name="Oval 4"/>
            <p:cNvSpPr>
              <a:spLocks noChangeArrowheads="1"/>
            </p:cNvSpPr>
            <p:nvPr/>
          </p:nvSpPr>
          <p:spPr bwMode="gray">
            <a:xfrm>
              <a:off x="4071" y="1584"/>
              <a:ext cx="1090" cy="1088"/>
            </a:xfrm>
            <a:prstGeom prst="ellipse">
              <a:avLst/>
            </a:prstGeom>
            <a:gradFill rotWithShape="1">
              <a:gsLst>
                <a:gs pos="0">
                  <a:srgbClr val="D8755A">
                    <a:gamma/>
                    <a:tint val="0"/>
                    <a:invGamma/>
                  </a:srgbClr>
                </a:gs>
                <a:gs pos="50000">
                  <a:srgbClr val="D8755A"/>
                </a:gs>
                <a:gs pos="100000">
                  <a:srgbClr val="D8755A">
                    <a:gamma/>
                    <a:tint val="0"/>
                    <a:invGamma/>
                  </a:srgbClr>
                </a:gs>
              </a:gsLst>
              <a:lin ang="2700000" scaled="1"/>
            </a:gradFill>
            <a:ln w="38100" algn="ctr">
              <a:noFill/>
              <a:round/>
              <a:headEnd/>
              <a:tailEnd/>
            </a:ln>
            <a:effectLst/>
          </p:spPr>
          <p:txBody>
            <a:bodyPr wrap="none" anchor="ctr">
              <a:spAutoFit/>
            </a:bodyPr>
            <a:lstStyle/>
            <a:p>
              <a:endParaRPr lang="en-US"/>
            </a:p>
          </p:txBody>
        </p:sp>
        <p:sp>
          <p:nvSpPr>
            <p:cNvPr id="79877" name="Oval 5"/>
            <p:cNvSpPr>
              <a:spLocks noChangeArrowheads="1"/>
            </p:cNvSpPr>
            <p:nvPr/>
          </p:nvSpPr>
          <p:spPr bwMode="gray">
            <a:xfrm>
              <a:off x="4073" y="1593"/>
              <a:ext cx="1090" cy="1088"/>
            </a:xfrm>
            <a:prstGeom prst="ellipse">
              <a:avLst/>
            </a:prstGeom>
            <a:gradFill rotWithShape="1">
              <a:gsLst>
                <a:gs pos="0">
                  <a:srgbClr val="D8755A">
                    <a:alpha val="32001"/>
                  </a:srgbClr>
                </a:gs>
                <a:gs pos="100000">
                  <a:srgbClr val="D8755A">
                    <a:gamma/>
                    <a:shade val="0"/>
                    <a:invGamma/>
                    <a:alpha val="89999"/>
                  </a:srgbClr>
                </a:gs>
              </a:gsLst>
              <a:lin ang="2700000" scaled="1"/>
            </a:gradFill>
            <a:ln w="38100" algn="ctr">
              <a:noFill/>
              <a:round/>
              <a:headEnd/>
              <a:tailEnd/>
            </a:ln>
            <a:effectLst/>
          </p:spPr>
          <p:txBody>
            <a:bodyPr wrap="none" anchor="ctr">
              <a:spAutoFit/>
            </a:bodyPr>
            <a:lstStyle/>
            <a:p>
              <a:endParaRPr lang="en-US"/>
            </a:p>
          </p:txBody>
        </p:sp>
        <p:sp>
          <p:nvSpPr>
            <p:cNvPr id="79878" name="Oval 6"/>
            <p:cNvSpPr>
              <a:spLocks noChangeArrowheads="1"/>
            </p:cNvSpPr>
            <p:nvPr/>
          </p:nvSpPr>
          <p:spPr bwMode="gray">
            <a:xfrm>
              <a:off x="4131" y="1655"/>
              <a:ext cx="946" cy="945"/>
            </a:xfrm>
            <a:prstGeom prst="ellipse">
              <a:avLst/>
            </a:prstGeom>
            <a:gradFill rotWithShape="1">
              <a:gsLst>
                <a:gs pos="0">
                  <a:srgbClr val="D8755A">
                    <a:gamma/>
                    <a:shade val="54118"/>
                    <a:invGamma/>
                  </a:srgbClr>
                </a:gs>
                <a:gs pos="50000">
                  <a:srgbClr val="D8755A"/>
                </a:gs>
                <a:gs pos="100000">
                  <a:srgbClr val="D8755A">
                    <a:gamma/>
                    <a:shade val="54118"/>
                    <a:invGamma/>
                  </a:srgbClr>
                </a:gs>
              </a:gsLst>
              <a:lin ang="18900000" scaled="1"/>
            </a:gradFill>
            <a:ln w="38100" algn="ctr">
              <a:noFill/>
              <a:round/>
              <a:headEnd/>
              <a:tailEnd/>
            </a:ln>
            <a:effectLst/>
          </p:spPr>
          <p:txBody>
            <a:bodyPr anchor="ctr">
              <a:spAutoFit/>
            </a:bodyPr>
            <a:lstStyle/>
            <a:p>
              <a:endParaRPr lang="en-US"/>
            </a:p>
          </p:txBody>
        </p:sp>
        <p:sp>
          <p:nvSpPr>
            <p:cNvPr id="79879" name="Oval 7"/>
            <p:cNvSpPr>
              <a:spLocks noChangeArrowheads="1"/>
            </p:cNvSpPr>
            <p:nvPr/>
          </p:nvSpPr>
          <p:spPr bwMode="gray">
            <a:xfrm>
              <a:off x="4128" y="1650"/>
              <a:ext cx="946" cy="945"/>
            </a:xfrm>
            <a:prstGeom prst="ellipse">
              <a:avLst/>
            </a:prstGeom>
            <a:gradFill rotWithShape="1">
              <a:gsLst>
                <a:gs pos="0">
                  <a:srgbClr val="D8755A">
                    <a:gamma/>
                    <a:shade val="63529"/>
                    <a:invGamma/>
                  </a:srgbClr>
                </a:gs>
                <a:gs pos="100000">
                  <a:srgbClr val="D8755A">
                    <a:alpha val="0"/>
                  </a:srgbClr>
                </a:gs>
              </a:gsLst>
              <a:lin ang="2700000" scaled="1"/>
            </a:gradFill>
            <a:ln w="38100" algn="ctr">
              <a:noFill/>
              <a:round/>
              <a:headEnd/>
              <a:tailEnd/>
            </a:ln>
            <a:effectLst/>
          </p:spPr>
          <p:txBody>
            <a:bodyPr anchor="ctr">
              <a:spAutoFit/>
            </a:bodyPr>
            <a:lstStyle/>
            <a:p>
              <a:endParaRPr lang="en-US"/>
            </a:p>
          </p:txBody>
        </p:sp>
        <p:sp>
          <p:nvSpPr>
            <p:cNvPr id="79880" name="Oval 8"/>
            <p:cNvSpPr>
              <a:spLocks noChangeArrowheads="1"/>
            </p:cNvSpPr>
            <p:nvPr/>
          </p:nvSpPr>
          <p:spPr bwMode="gray">
            <a:xfrm>
              <a:off x="4178" y="1703"/>
              <a:ext cx="852" cy="850"/>
            </a:xfrm>
            <a:prstGeom prst="ellipse">
              <a:avLst/>
            </a:prstGeom>
            <a:solidFill>
              <a:srgbClr val="000000"/>
            </a:solidFill>
            <a:ln w="38100" algn="ctr">
              <a:noFill/>
              <a:round/>
              <a:headEnd/>
              <a:tailEnd/>
            </a:ln>
            <a:effectLst/>
          </p:spPr>
          <p:txBody>
            <a:bodyPr anchor="ctr">
              <a:spAutoFit/>
            </a:bodyPr>
            <a:lstStyle/>
            <a:p>
              <a:endParaRPr lang="en-US"/>
            </a:p>
          </p:txBody>
        </p:sp>
        <p:grpSp>
          <p:nvGrpSpPr>
            <p:cNvPr id="79881" name="Group 9"/>
            <p:cNvGrpSpPr>
              <a:grpSpLocks/>
            </p:cNvGrpSpPr>
            <p:nvPr/>
          </p:nvGrpSpPr>
          <p:grpSpPr bwMode="auto">
            <a:xfrm>
              <a:off x="4197" y="1716"/>
              <a:ext cx="826" cy="825"/>
              <a:chOff x="4166" y="1706"/>
              <a:chExt cx="1252" cy="1252"/>
            </a:xfrm>
          </p:grpSpPr>
          <p:sp>
            <p:nvSpPr>
              <p:cNvPr id="79882" name="Oval 10"/>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79883" name="Oval 11"/>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79884" name="Oval 12"/>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79885" name="Oval 13"/>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grpSp>
      <p:grpSp>
        <p:nvGrpSpPr>
          <p:cNvPr id="79886" name="Group 14"/>
          <p:cNvGrpSpPr>
            <a:grpSpLocks/>
          </p:cNvGrpSpPr>
          <p:nvPr/>
        </p:nvGrpSpPr>
        <p:grpSpPr bwMode="auto">
          <a:xfrm>
            <a:off x="2895600" y="2743200"/>
            <a:ext cx="3581400" cy="1828800"/>
            <a:chOff x="1680" y="1824"/>
            <a:chExt cx="2256" cy="1152"/>
          </a:xfrm>
        </p:grpSpPr>
        <p:sp>
          <p:nvSpPr>
            <p:cNvPr id="79887" name="AutoShape 15"/>
            <p:cNvSpPr>
              <a:spLocks noChangeArrowheads="1"/>
            </p:cNvSpPr>
            <p:nvPr/>
          </p:nvSpPr>
          <p:spPr bwMode="gray">
            <a:xfrm rot="10800000">
              <a:off x="3552" y="1824"/>
              <a:ext cx="384" cy="288"/>
            </a:xfrm>
            <a:prstGeom prst="leftArrow">
              <a:avLst>
                <a:gd name="adj1" fmla="val 31250"/>
                <a:gd name="adj2" fmla="val 71531"/>
              </a:avLst>
            </a:prstGeom>
            <a:gradFill rotWithShape="1">
              <a:gsLst>
                <a:gs pos="0">
                  <a:srgbClr val="666699"/>
                </a:gs>
                <a:gs pos="100000">
                  <a:srgbClr val="666699">
                    <a:gamma/>
                    <a:tint val="42353"/>
                    <a:invGamma/>
                  </a:srgbClr>
                </a:gs>
              </a:gsLst>
              <a:lin ang="0" scaled="1"/>
            </a:gradFill>
            <a:ln w="9525" algn="ctr">
              <a:noFill/>
              <a:miter lim="800000"/>
              <a:headEnd/>
              <a:tailEnd/>
            </a:ln>
            <a:effectLst/>
          </p:spPr>
          <p:txBody>
            <a:bodyPr wrap="none" anchor="ctr"/>
            <a:lstStyle/>
            <a:p>
              <a:endParaRPr lang="en-US"/>
            </a:p>
          </p:txBody>
        </p:sp>
        <p:sp>
          <p:nvSpPr>
            <p:cNvPr id="79888" name="AutoShape 16"/>
            <p:cNvSpPr>
              <a:spLocks noChangeArrowheads="1"/>
            </p:cNvSpPr>
            <p:nvPr/>
          </p:nvSpPr>
          <p:spPr bwMode="gray">
            <a:xfrm rot="-25285140">
              <a:off x="2112" y="2640"/>
              <a:ext cx="384" cy="288"/>
            </a:xfrm>
            <a:prstGeom prst="leftArrow">
              <a:avLst>
                <a:gd name="adj1" fmla="val 31250"/>
                <a:gd name="adj2" fmla="val 71531"/>
              </a:avLst>
            </a:prstGeom>
            <a:gradFill rotWithShape="1">
              <a:gsLst>
                <a:gs pos="0">
                  <a:srgbClr val="666699"/>
                </a:gs>
                <a:gs pos="100000">
                  <a:srgbClr val="666699">
                    <a:gamma/>
                    <a:tint val="42353"/>
                    <a:invGamma/>
                  </a:srgbClr>
                </a:gs>
              </a:gsLst>
              <a:lin ang="0" scaled="1"/>
            </a:gradFill>
            <a:ln w="9525" algn="ctr">
              <a:noFill/>
              <a:miter lim="800000"/>
              <a:headEnd/>
              <a:tailEnd/>
            </a:ln>
            <a:effectLst/>
          </p:spPr>
          <p:txBody>
            <a:bodyPr wrap="none" anchor="ctr"/>
            <a:lstStyle/>
            <a:p>
              <a:endParaRPr lang="en-US"/>
            </a:p>
          </p:txBody>
        </p:sp>
        <p:sp>
          <p:nvSpPr>
            <p:cNvPr id="79889" name="AutoShape 17"/>
            <p:cNvSpPr>
              <a:spLocks noChangeArrowheads="1"/>
            </p:cNvSpPr>
            <p:nvPr/>
          </p:nvSpPr>
          <p:spPr bwMode="gray">
            <a:xfrm>
              <a:off x="1680" y="1824"/>
              <a:ext cx="384" cy="288"/>
            </a:xfrm>
            <a:prstGeom prst="leftArrow">
              <a:avLst>
                <a:gd name="adj1" fmla="val 31250"/>
                <a:gd name="adj2" fmla="val 71531"/>
              </a:avLst>
            </a:prstGeom>
            <a:gradFill rotWithShape="1">
              <a:gsLst>
                <a:gs pos="0">
                  <a:srgbClr val="666699"/>
                </a:gs>
                <a:gs pos="100000">
                  <a:srgbClr val="666699">
                    <a:gamma/>
                    <a:tint val="42353"/>
                    <a:invGamma/>
                  </a:srgbClr>
                </a:gs>
              </a:gsLst>
              <a:lin ang="0" scaled="1"/>
            </a:gradFill>
            <a:ln w="9525" algn="ctr">
              <a:noFill/>
              <a:miter lim="800000"/>
              <a:headEnd/>
              <a:tailEnd/>
            </a:ln>
            <a:effectLst/>
          </p:spPr>
          <p:txBody>
            <a:bodyPr wrap="none" anchor="ctr"/>
            <a:lstStyle/>
            <a:p>
              <a:endParaRPr lang="en-US"/>
            </a:p>
          </p:txBody>
        </p:sp>
        <p:sp>
          <p:nvSpPr>
            <p:cNvPr id="79890" name="AutoShape 18"/>
            <p:cNvSpPr>
              <a:spLocks noChangeArrowheads="1"/>
            </p:cNvSpPr>
            <p:nvPr/>
          </p:nvSpPr>
          <p:spPr bwMode="gray">
            <a:xfrm rot="-29384550">
              <a:off x="3120" y="2640"/>
              <a:ext cx="384" cy="288"/>
            </a:xfrm>
            <a:prstGeom prst="leftArrow">
              <a:avLst>
                <a:gd name="adj1" fmla="val 31250"/>
                <a:gd name="adj2" fmla="val 71531"/>
              </a:avLst>
            </a:prstGeom>
            <a:gradFill rotWithShape="1">
              <a:gsLst>
                <a:gs pos="0">
                  <a:srgbClr val="666699"/>
                </a:gs>
                <a:gs pos="100000">
                  <a:srgbClr val="666699">
                    <a:gamma/>
                    <a:tint val="42353"/>
                    <a:invGamma/>
                  </a:srgbClr>
                </a:gs>
              </a:gsLst>
              <a:lin ang="0" scaled="1"/>
            </a:gradFill>
            <a:ln w="9525" algn="ctr">
              <a:noFill/>
              <a:miter lim="800000"/>
              <a:headEnd/>
              <a:tailEnd/>
            </a:ln>
            <a:effectLst/>
          </p:spPr>
          <p:txBody>
            <a:bodyPr wrap="none" anchor="ctr"/>
            <a:lstStyle/>
            <a:p>
              <a:endParaRPr lang="en-US"/>
            </a:p>
          </p:txBody>
        </p:sp>
      </p:grpSp>
      <p:sp>
        <p:nvSpPr>
          <p:cNvPr id="79891" name="Text Box 19"/>
          <p:cNvSpPr txBox="1">
            <a:spLocks noChangeArrowheads="1"/>
          </p:cNvSpPr>
          <p:nvPr/>
        </p:nvSpPr>
        <p:spPr bwMode="gray">
          <a:xfrm>
            <a:off x="3657600" y="2590800"/>
            <a:ext cx="2114681" cy="830997"/>
          </a:xfrm>
          <a:prstGeom prst="rect">
            <a:avLst/>
          </a:prstGeom>
          <a:noFill/>
          <a:ln w="9525" algn="ctr">
            <a:noFill/>
            <a:miter lim="800000"/>
            <a:headEnd/>
            <a:tailEnd/>
          </a:ln>
          <a:effectLst/>
        </p:spPr>
        <p:txBody>
          <a:bodyPr wrap="none">
            <a:spAutoFit/>
          </a:bodyPr>
          <a:lstStyle/>
          <a:p>
            <a:pPr algn="ctr" eaLnBrk="0" hangingPunct="0"/>
            <a:r>
              <a:rPr lang="en-US" sz="2400" b="1" dirty="0" smtClean="0">
                <a:solidFill>
                  <a:srgbClr val="000000"/>
                </a:solidFill>
              </a:rPr>
              <a:t>International </a:t>
            </a:r>
          </a:p>
          <a:p>
            <a:pPr algn="ctr" eaLnBrk="0" hangingPunct="0"/>
            <a:r>
              <a:rPr lang="en-US" sz="2400" b="1" dirty="0" smtClean="0">
                <a:solidFill>
                  <a:srgbClr val="000000"/>
                </a:solidFill>
              </a:rPr>
              <a:t>RMB</a:t>
            </a:r>
            <a:endParaRPr lang="en-US" sz="2400" b="1" dirty="0">
              <a:solidFill>
                <a:srgbClr val="000000"/>
              </a:solidFill>
            </a:endParaRPr>
          </a:p>
        </p:txBody>
      </p:sp>
      <p:grpSp>
        <p:nvGrpSpPr>
          <p:cNvPr id="79892" name="Group 20"/>
          <p:cNvGrpSpPr>
            <a:grpSpLocks/>
          </p:cNvGrpSpPr>
          <p:nvPr/>
        </p:nvGrpSpPr>
        <p:grpSpPr bwMode="auto">
          <a:xfrm>
            <a:off x="6637338" y="2286000"/>
            <a:ext cx="1439862" cy="1439863"/>
            <a:chOff x="2789" y="1625"/>
            <a:chExt cx="907" cy="907"/>
          </a:xfrm>
        </p:grpSpPr>
        <p:sp>
          <p:nvSpPr>
            <p:cNvPr id="79893" name="Oval 21"/>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n-US"/>
            </a:p>
          </p:txBody>
        </p:sp>
        <p:sp>
          <p:nvSpPr>
            <p:cNvPr id="79894" name="Oval 22"/>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n-US"/>
            </a:p>
          </p:txBody>
        </p:sp>
        <p:sp>
          <p:nvSpPr>
            <p:cNvPr id="79895" name="Oval 23"/>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n-US"/>
            </a:p>
          </p:txBody>
        </p:sp>
        <p:sp>
          <p:nvSpPr>
            <p:cNvPr id="79896" name="Oval 24"/>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n-US"/>
            </a:p>
          </p:txBody>
        </p:sp>
        <p:sp>
          <p:nvSpPr>
            <p:cNvPr id="79897" name="Oval 25"/>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n-US"/>
            </a:p>
          </p:txBody>
        </p:sp>
        <p:grpSp>
          <p:nvGrpSpPr>
            <p:cNvPr id="79898" name="Group 26"/>
            <p:cNvGrpSpPr>
              <a:grpSpLocks/>
            </p:cNvGrpSpPr>
            <p:nvPr/>
          </p:nvGrpSpPr>
          <p:grpSpPr bwMode="auto">
            <a:xfrm>
              <a:off x="2899" y="1735"/>
              <a:ext cx="687" cy="688"/>
              <a:chOff x="4166" y="1706"/>
              <a:chExt cx="1252" cy="1252"/>
            </a:xfrm>
          </p:grpSpPr>
          <p:sp>
            <p:nvSpPr>
              <p:cNvPr id="79899" name="Oval 27"/>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79900" name="Oval 28"/>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79901" name="Oval 29"/>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79902" name="Oval 30"/>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grpSp>
      <p:sp>
        <p:nvSpPr>
          <p:cNvPr id="79903" name="Text Box 31"/>
          <p:cNvSpPr txBox="1">
            <a:spLocks noChangeArrowheads="1"/>
          </p:cNvSpPr>
          <p:nvPr/>
        </p:nvSpPr>
        <p:spPr bwMode="gray">
          <a:xfrm>
            <a:off x="6833838" y="2819400"/>
            <a:ext cx="1024639" cy="400110"/>
          </a:xfrm>
          <a:prstGeom prst="rect">
            <a:avLst/>
          </a:prstGeom>
          <a:noFill/>
          <a:ln w="9525" algn="ctr">
            <a:noFill/>
            <a:miter lim="800000"/>
            <a:headEnd/>
            <a:tailEnd/>
          </a:ln>
          <a:effectLst/>
        </p:spPr>
        <p:txBody>
          <a:bodyPr wrap="none">
            <a:spAutoFit/>
          </a:bodyPr>
          <a:lstStyle/>
          <a:p>
            <a:pPr algn="ctr" eaLnBrk="0" hangingPunct="0"/>
            <a:r>
              <a:rPr lang="en-US" sz="2000" b="1" dirty="0" smtClean="0">
                <a:solidFill>
                  <a:srgbClr val="000000"/>
                </a:solidFill>
              </a:rPr>
              <a:t>Power </a:t>
            </a:r>
          </a:p>
        </p:txBody>
      </p:sp>
      <p:grpSp>
        <p:nvGrpSpPr>
          <p:cNvPr id="79904" name="Group 32"/>
          <p:cNvGrpSpPr>
            <a:grpSpLocks/>
          </p:cNvGrpSpPr>
          <p:nvPr/>
        </p:nvGrpSpPr>
        <p:grpSpPr bwMode="auto">
          <a:xfrm>
            <a:off x="5257800" y="4495800"/>
            <a:ext cx="1444625" cy="1524000"/>
            <a:chOff x="864" y="1680"/>
            <a:chExt cx="910" cy="960"/>
          </a:xfrm>
        </p:grpSpPr>
        <p:sp>
          <p:nvSpPr>
            <p:cNvPr id="79905" name="Oval 33"/>
            <p:cNvSpPr>
              <a:spLocks noChangeArrowheads="1"/>
            </p:cNvSpPr>
            <p:nvPr/>
          </p:nvSpPr>
          <p:spPr bwMode="gray">
            <a:xfrm>
              <a:off x="864" y="1680"/>
              <a:ext cx="910" cy="960"/>
            </a:xfrm>
            <a:prstGeom prst="ellipse">
              <a:avLst/>
            </a:prstGeom>
            <a:gradFill rotWithShape="1">
              <a:gsLst>
                <a:gs pos="0">
                  <a:srgbClr val="FF6699">
                    <a:gamma/>
                    <a:tint val="0"/>
                    <a:invGamma/>
                  </a:srgbClr>
                </a:gs>
                <a:gs pos="50000">
                  <a:srgbClr val="FF6699"/>
                </a:gs>
                <a:gs pos="100000">
                  <a:srgbClr val="FF6699">
                    <a:gamma/>
                    <a:tint val="0"/>
                    <a:invGamma/>
                  </a:srgbClr>
                </a:gs>
              </a:gsLst>
              <a:lin ang="2700000" scaled="1"/>
            </a:gradFill>
            <a:ln w="38100" algn="ctr">
              <a:noFill/>
              <a:round/>
              <a:headEnd/>
              <a:tailEnd/>
            </a:ln>
            <a:effectLst/>
          </p:spPr>
          <p:txBody>
            <a:bodyPr wrap="none" anchor="ctr">
              <a:spAutoFit/>
            </a:bodyPr>
            <a:lstStyle/>
            <a:p>
              <a:endParaRPr lang="en-US"/>
            </a:p>
          </p:txBody>
        </p:sp>
        <p:sp>
          <p:nvSpPr>
            <p:cNvPr id="79906" name="Oval 34"/>
            <p:cNvSpPr>
              <a:spLocks noChangeArrowheads="1"/>
            </p:cNvSpPr>
            <p:nvPr/>
          </p:nvSpPr>
          <p:spPr bwMode="gray">
            <a:xfrm>
              <a:off x="864" y="1680"/>
              <a:ext cx="910" cy="960"/>
            </a:xfrm>
            <a:prstGeom prst="ellipse">
              <a:avLst/>
            </a:prstGeom>
            <a:gradFill rotWithShape="1">
              <a:gsLst>
                <a:gs pos="0">
                  <a:srgbClr val="FF6699">
                    <a:alpha val="32001"/>
                  </a:srgbClr>
                </a:gs>
                <a:gs pos="100000">
                  <a:srgbClr val="FF6699">
                    <a:gamma/>
                    <a:shade val="0"/>
                    <a:invGamma/>
                    <a:alpha val="89999"/>
                  </a:srgbClr>
                </a:gs>
              </a:gsLst>
              <a:lin ang="2700000" scaled="1"/>
            </a:gradFill>
            <a:ln w="38100" algn="ctr">
              <a:noFill/>
              <a:round/>
              <a:headEnd/>
              <a:tailEnd/>
            </a:ln>
            <a:effectLst/>
          </p:spPr>
          <p:txBody>
            <a:bodyPr wrap="none" anchor="ctr">
              <a:spAutoFit/>
            </a:bodyPr>
            <a:lstStyle/>
            <a:p>
              <a:endParaRPr lang="en-US"/>
            </a:p>
          </p:txBody>
        </p:sp>
        <p:sp>
          <p:nvSpPr>
            <p:cNvPr id="79907" name="Oval 35"/>
            <p:cNvSpPr>
              <a:spLocks noChangeArrowheads="1"/>
            </p:cNvSpPr>
            <p:nvPr/>
          </p:nvSpPr>
          <p:spPr bwMode="gray">
            <a:xfrm>
              <a:off x="923" y="1742"/>
              <a:ext cx="792" cy="836"/>
            </a:xfrm>
            <a:prstGeom prst="ellipse">
              <a:avLst/>
            </a:prstGeom>
            <a:gradFill rotWithShape="1">
              <a:gsLst>
                <a:gs pos="0">
                  <a:srgbClr val="FF6699">
                    <a:gamma/>
                    <a:shade val="54118"/>
                    <a:invGamma/>
                  </a:srgbClr>
                </a:gs>
                <a:gs pos="50000">
                  <a:srgbClr val="FF6699"/>
                </a:gs>
                <a:gs pos="100000">
                  <a:srgbClr val="FF6699">
                    <a:gamma/>
                    <a:shade val="54118"/>
                    <a:invGamma/>
                  </a:srgbClr>
                </a:gs>
              </a:gsLst>
              <a:lin ang="18900000" scaled="1"/>
            </a:gradFill>
            <a:ln w="38100" algn="ctr">
              <a:noFill/>
              <a:round/>
              <a:headEnd/>
              <a:tailEnd/>
            </a:ln>
            <a:effectLst/>
          </p:spPr>
          <p:txBody>
            <a:bodyPr anchor="ctr">
              <a:spAutoFit/>
            </a:bodyPr>
            <a:lstStyle/>
            <a:p>
              <a:endParaRPr lang="en-US"/>
            </a:p>
          </p:txBody>
        </p:sp>
        <p:sp>
          <p:nvSpPr>
            <p:cNvPr id="79908" name="Oval 36"/>
            <p:cNvSpPr>
              <a:spLocks noChangeArrowheads="1"/>
            </p:cNvSpPr>
            <p:nvPr/>
          </p:nvSpPr>
          <p:spPr bwMode="gray">
            <a:xfrm>
              <a:off x="912" y="1728"/>
              <a:ext cx="791" cy="836"/>
            </a:xfrm>
            <a:prstGeom prst="ellipse">
              <a:avLst/>
            </a:prstGeom>
            <a:gradFill rotWithShape="1">
              <a:gsLst>
                <a:gs pos="0">
                  <a:srgbClr val="FF6699">
                    <a:gamma/>
                    <a:shade val="63529"/>
                    <a:invGamma/>
                  </a:srgbClr>
                </a:gs>
                <a:gs pos="100000">
                  <a:srgbClr val="FF6699">
                    <a:alpha val="0"/>
                  </a:srgbClr>
                </a:gs>
              </a:gsLst>
              <a:lin ang="2700000" scaled="1"/>
            </a:gradFill>
            <a:ln w="38100" algn="ctr">
              <a:noFill/>
              <a:round/>
              <a:headEnd/>
              <a:tailEnd/>
            </a:ln>
            <a:effectLst/>
          </p:spPr>
          <p:txBody>
            <a:bodyPr anchor="ctr">
              <a:spAutoFit/>
            </a:bodyPr>
            <a:lstStyle/>
            <a:p>
              <a:endParaRPr lang="en-US"/>
            </a:p>
          </p:txBody>
        </p:sp>
        <p:sp>
          <p:nvSpPr>
            <p:cNvPr id="79909" name="Oval 37"/>
            <p:cNvSpPr>
              <a:spLocks noChangeArrowheads="1"/>
            </p:cNvSpPr>
            <p:nvPr/>
          </p:nvSpPr>
          <p:spPr bwMode="gray">
            <a:xfrm>
              <a:off x="966" y="1785"/>
              <a:ext cx="712" cy="750"/>
            </a:xfrm>
            <a:prstGeom prst="ellipse">
              <a:avLst/>
            </a:prstGeom>
            <a:solidFill>
              <a:srgbClr val="333333"/>
            </a:solidFill>
            <a:ln w="38100" algn="ctr">
              <a:noFill/>
              <a:round/>
              <a:headEnd/>
              <a:tailEnd/>
            </a:ln>
            <a:effectLst/>
          </p:spPr>
          <p:txBody>
            <a:bodyPr anchor="ctr">
              <a:spAutoFit/>
            </a:bodyPr>
            <a:lstStyle/>
            <a:p>
              <a:endParaRPr lang="en-US"/>
            </a:p>
          </p:txBody>
        </p:sp>
        <p:sp>
          <p:nvSpPr>
            <p:cNvPr id="79910" name="Oval 38"/>
            <p:cNvSpPr>
              <a:spLocks noChangeArrowheads="1"/>
            </p:cNvSpPr>
            <p:nvPr/>
          </p:nvSpPr>
          <p:spPr bwMode="gray">
            <a:xfrm>
              <a:off x="960" y="1776"/>
              <a:ext cx="689" cy="727"/>
            </a:xfrm>
            <a:prstGeom prst="ellipse">
              <a:avLst/>
            </a:prstGeom>
            <a:gradFill rotWithShape="1">
              <a:gsLst>
                <a:gs pos="0">
                  <a:srgbClr val="C0C0C0">
                    <a:gamma/>
                    <a:shade val="46275"/>
                    <a:invGamma/>
                  </a:srgbClr>
                </a:gs>
                <a:gs pos="100000">
                  <a:srgbClr val="C0C0C0"/>
                </a:gs>
              </a:gsLst>
              <a:lin ang="5400000" scaled="1"/>
            </a:gradFill>
            <a:ln w="9525" algn="ctr">
              <a:noFill/>
              <a:round/>
              <a:headEnd/>
              <a:tailEnd/>
            </a:ln>
            <a:effectLst/>
          </p:spPr>
          <p:txBody>
            <a:bodyPr vert="eaVert" wrap="none" anchor="ctr"/>
            <a:lstStyle/>
            <a:p>
              <a:endParaRPr lang="en-US"/>
            </a:p>
          </p:txBody>
        </p:sp>
        <p:sp>
          <p:nvSpPr>
            <p:cNvPr id="79911" name="Oval 39"/>
            <p:cNvSpPr>
              <a:spLocks noChangeArrowheads="1"/>
            </p:cNvSpPr>
            <p:nvPr/>
          </p:nvSpPr>
          <p:spPr bwMode="gray">
            <a:xfrm>
              <a:off x="986" y="1801"/>
              <a:ext cx="673" cy="709"/>
            </a:xfrm>
            <a:prstGeom prst="ellipse">
              <a:avLst/>
            </a:prstGeom>
            <a:gradFill rotWithShape="1">
              <a:gsLst>
                <a:gs pos="0">
                  <a:srgbClr val="C0C0C0">
                    <a:alpha val="0"/>
                  </a:srgbClr>
                </a:gs>
                <a:gs pos="100000">
                  <a:srgbClr val="C0C0C0">
                    <a:gamma/>
                    <a:tint val="34902"/>
                    <a:invGamma/>
                  </a:srgbClr>
                </a:gs>
              </a:gsLst>
              <a:lin ang="5400000" scaled="1"/>
            </a:gradFill>
            <a:ln w="9525" algn="ctr">
              <a:noFill/>
              <a:round/>
              <a:headEnd/>
              <a:tailEnd/>
            </a:ln>
            <a:effectLst/>
          </p:spPr>
          <p:txBody>
            <a:bodyPr vert="eaVert" wrap="none" anchor="ctr"/>
            <a:lstStyle/>
            <a:p>
              <a:endParaRPr lang="en-US"/>
            </a:p>
          </p:txBody>
        </p:sp>
        <p:sp>
          <p:nvSpPr>
            <p:cNvPr id="79912" name="Oval 40"/>
            <p:cNvSpPr>
              <a:spLocks noChangeArrowheads="1"/>
            </p:cNvSpPr>
            <p:nvPr/>
          </p:nvSpPr>
          <p:spPr bwMode="gray">
            <a:xfrm>
              <a:off x="994" y="1808"/>
              <a:ext cx="640" cy="663"/>
            </a:xfrm>
            <a:prstGeom prst="ellipse">
              <a:avLst/>
            </a:prstGeom>
            <a:gradFill rotWithShape="1">
              <a:gsLst>
                <a:gs pos="0">
                  <a:srgbClr val="C0C0C0">
                    <a:gamma/>
                    <a:shade val="79216"/>
                    <a:invGamma/>
                  </a:srgbClr>
                </a:gs>
                <a:gs pos="100000">
                  <a:srgbClr val="C0C0C0">
                    <a:alpha val="48000"/>
                  </a:srgbClr>
                </a:gs>
              </a:gsLst>
              <a:lin ang="5400000" scaled="1"/>
            </a:gradFill>
            <a:ln w="9525" algn="ctr">
              <a:noFill/>
              <a:round/>
              <a:headEnd/>
              <a:tailEnd/>
            </a:ln>
            <a:effectLst/>
          </p:spPr>
          <p:txBody>
            <a:bodyPr vert="eaVert" wrap="none" anchor="ctr"/>
            <a:lstStyle/>
            <a:p>
              <a:endParaRPr lang="en-US"/>
            </a:p>
          </p:txBody>
        </p:sp>
        <p:sp>
          <p:nvSpPr>
            <p:cNvPr id="79913" name="Oval 41"/>
            <p:cNvSpPr>
              <a:spLocks noChangeArrowheads="1"/>
            </p:cNvSpPr>
            <p:nvPr/>
          </p:nvSpPr>
          <p:spPr bwMode="gray">
            <a:xfrm>
              <a:off x="1031" y="1827"/>
              <a:ext cx="569" cy="538"/>
            </a:xfrm>
            <a:prstGeom prst="ellipse">
              <a:avLst/>
            </a:prstGeom>
            <a:gradFill rotWithShape="1">
              <a:gsLst>
                <a:gs pos="0">
                  <a:srgbClr val="C0C0C0">
                    <a:gamma/>
                    <a:tint val="0"/>
                    <a:invGamma/>
                  </a:srgbClr>
                </a:gs>
                <a:gs pos="100000">
                  <a:srgbClr val="C0C0C0">
                    <a:alpha val="38000"/>
                  </a:srgbClr>
                </a:gs>
              </a:gsLst>
              <a:lin ang="5400000" scaled="1"/>
            </a:gradFill>
            <a:ln w="9525" algn="ctr">
              <a:noFill/>
              <a:round/>
              <a:headEnd/>
              <a:tailEnd/>
            </a:ln>
            <a:effectLst/>
          </p:spPr>
          <p:txBody>
            <a:bodyPr vert="eaVert" wrap="none" anchor="ctr"/>
            <a:lstStyle/>
            <a:p>
              <a:endParaRPr lang="en-US"/>
            </a:p>
          </p:txBody>
        </p:sp>
        <p:sp>
          <p:nvSpPr>
            <p:cNvPr id="79914" name="Text Box 42"/>
            <p:cNvSpPr txBox="1">
              <a:spLocks noChangeArrowheads="1"/>
            </p:cNvSpPr>
            <p:nvPr/>
          </p:nvSpPr>
          <p:spPr bwMode="gray">
            <a:xfrm>
              <a:off x="1057" y="2054"/>
              <a:ext cx="539" cy="252"/>
            </a:xfrm>
            <a:prstGeom prst="rect">
              <a:avLst/>
            </a:prstGeom>
            <a:noFill/>
            <a:ln w="9525" algn="ctr">
              <a:noFill/>
              <a:miter lim="800000"/>
              <a:headEnd/>
              <a:tailEnd/>
            </a:ln>
            <a:effectLst/>
          </p:spPr>
          <p:txBody>
            <a:bodyPr wrap="none">
              <a:spAutoFit/>
            </a:bodyPr>
            <a:lstStyle/>
            <a:p>
              <a:pPr algn="ctr" eaLnBrk="0" hangingPunct="0"/>
              <a:r>
                <a:rPr lang="en-US" sz="2000" b="1" dirty="0" smtClean="0">
                  <a:solidFill>
                    <a:srgbClr val="000000"/>
                  </a:solidFill>
                </a:rPr>
                <a:t>Value</a:t>
              </a:r>
              <a:endParaRPr lang="en-US" sz="2000" b="1" dirty="0">
                <a:solidFill>
                  <a:srgbClr val="000000"/>
                </a:solidFill>
              </a:endParaRPr>
            </a:p>
          </p:txBody>
        </p:sp>
      </p:grpSp>
      <p:grpSp>
        <p:nvGrpSpPr>
          <p:cNvPr id="79915" name="Group 43"/>
          <p:cNvGrpSpPr>
            <a:grpSpLocks/>
          </p:cNvGrpSpPr>
          <p:nvPr/>
        </p:nvGrpSpPr>
        <p:grpSpPr bwMode="auto">
          <a:xfrm>
            <a:off x="1295400" y="2286000"/>
            <a:ext cx="1446213" cy="1524000"/>
            <a:chOff x="884" y="2523"/>
            <a:chExt cx="862" cy="862"/>
          </a:xfrm>
        </p:grpSpPr>
        <p:sp>
          <p:nvSpPr>
            <p:cNvPr id="79916" name="Oval 44"/>
            <p:cNvSpPr>
              <a:spLocks noChangeArrowheads="1"/>
            </p:cNvSpPr>
            <p:nvPr/>
          </p:nvSpPr>
          <p:spPr bwMode="gray">
            <a:xfrm>
              <a:off x="884" y="2523"/>
              <a:ext cx="862" cy="862"/>
            </a:xfrm>
            <a:prstGeom prst="ellipse">
              <a:avLst/>
            </a:prstGeom>
            <a:gradFill rotWithShape="1">
              <a:gsLst>
                <a:gs pos="0">
                  <a:srgbClr val="00CC66">
                    <a:gamma/>
                    <a:tint val="0"/>
                    <a:invGamma/>
                  </a:srgbClr>
                </a:gs>
                <a:gs pos="50000">
                  <a:srgbClr val="00CC66"/>
                </a:gs>
                <a:gs pos="100000">
                  <a:srgbClr val="00CC66">
                    <a:gamma/>
                    <a:tint val="0"/>
                    <a:invGamma/>
                  </a:srgbClr>
                </a:gs>
              </a:gsLst>
              <a:lin ang="2700000" scaled="1"/>
            </a:gradFill>
            <a:ln w="38100" algn="ctr">
              <a:noFill/>
              <a:round/>
              <a:headEnd/>
              <a:tailEnd/>
            </a:ln>
            <a:effectLst/>
          </p:spPr>
          <p:txBody>
            <a:bodyPr wrap="none" anchor="ctr">
              <a:spAutoFit/>
            </a:bodyPr>
            <a:lstStyle/>
            <a:p>
              <a:endParaRPr lang="en-US"/>
            </a:p>
          </p:txBody>
        </p:sp>
        <p:sp>
          <p:nvSpPr>
            <p:cNvPr id="79917" name="Oval 45"/>
            <p:cNvSpPr>
              <a:spLocks noChangeArrowheads="1"/>
            </p:cNvSpPr>
            <p:nvPr/>
          </p:nvSpPr>
          <p:spPr bwMode="gray">
            <a:xfrm>
              <a:off x="884" y="2523"/>
              <a:ext cx="862" cy="862"/>
            </a:xfrm>
            <a:prstGeom prst="ellipse">
              <a:avLst/>
            </a:prstGeom>
            <a:gradFill rotWithShape="1">
              <a:gsLst>
                <a:gs pos="0">
                  <a:srgbClr val="00CC66">
                    <a:alpha val="32001"/>
                  </a:srgbClr>
                </a:gs>
                <a:gs pos="100000">
                  <a:srgbClr val="00CC66">
                    <a:gamma/>
                    <a:shade val="0"/>
                    <a:invGamma/>
                    <a:alpha val="89999"/>
                  </a:srgbClr>
                </a:gs>
              </a:gsLst>
              <a:lin ang="2700000" scaled="1"/>
            </a:gradFill>
            <a:ln w="38100" algn="ctr">
              <a:noFill/>
              <a:round/>
              <a:headEnd/>
              <a:tailEnd/>
            </a:ln>
            <a:effectLst/>
          </p:spPr>
          <p:txBody>
            <a:bodyPr wrap="none" anchor="ctr">
              <a:spAutoFit/>
            </a:bodyPr>
            <a:lstStyle/>
            <a:p>
              <a:endParaRPr lang="en-US"/>
            </a:p>
          </p:txBody>
        </p:sp>
        <p:sp>
          <p:nvSpPr>
            <p:cNvPr id="79918" name="Oval 46"/>
            <p:cNvSpPr>
              <a:spLocks noChangeArrowheads="1"/>
            </p:cNvSpPr>
            <p:nvPr/>
          </p:nvSpPr>
          <p:spPr bwMode="gray">
            <a:xfrm>
              <a:off x="940" y="2579"/>
              <a:ext cx="750" cy="750"/>
            </a:xfrm>
            <a:prstGeom prst="ellipse">
              <a:avLst/>
            </a:prstGeom>
            <a:gradFill rotWithShape="1">
              <a:gsLst>
                <a:gs pos="0">
                  <a:srgbClr val="00CC66">
                    <a:gamma/>
                    <a:shade val="54118"/>
                    <a:invGamma/>
                  </a:srgbClr>
                </a:gs>
                <a:gs pos="50000">
                  <a:srgbClr val="00CC66"/>
                </a:gs>
                <a:gs pos="100000">
                  <a:srgbClr val="00CC66">
                    <a:gamma/>
                    <a:shade val="54118"/>
                    <a:invGamma/>
                  </a:srgbClr>
                </a:gs>
              </a:gsLst>
              <a:lin ang="18900000" scaled="1"/>
            </a:gradFill>
            <a:ln w="38100" algn="ctr">
              <a:noFill/>
              <a:round/>
              <a:headEnd/>
              <a:tailEnd/>
            </a:ln>
            <a:effectLst/>
          </p:spPr>
          <p:txBody>
            <a:bodyPr anchor="ctr">
              <a:spAutoFit/>
            </a:bodyPr>
            <a:lstStyle/>
            <a:p>
              <a:endParaRPr lang="en-US"/>
            </a:p>
          </p:txBody>
        </p:sp>
        <p:sp>
          <p:nvSpPr>
            <p:cNvPr id="79919" name="Oval 47"/>
            <p:cNvSpPr>
              <a:spLocks noChangeArrowheads="1"/>
            </p:cNvSpPr>
            <p:nvPr/>
          </p:nvSpPr>
          <p:spPr bwMode="gray">
            <a:xfrm>
              <a:off x="941" y="2579"/>
              <a:ext cx="749" cy="750"/>
            </a:xfrm>
            <a:prstGeom prst="ellipse">
              <a:avLst/>
            </a:prstGeom>
            <a:gradFill rotWithShape="1">
              <a:gsLst>
                <a:gs pos="0">
                  <a:srgbClr val="00CC66">
                    <a:gamma/>
                    <a:shade val="63529"/>
                    <a:invGamma/>
                  </a:srgbClr>
                </a:gs>
                <a:gs pos="100000">
                  <a:srgbClr val="00CC66">
                    <a:alpha val="0"/>
                  </a:srgbClr>
                </a:gs>
              </a:gsLst>
              <a:lin ang="2700000" scaled="1"/>
            </a:gradFill>
            <a:ln w="38100" algn="ctr">
              <a:noFill/>
              <a:round/>
              <a:headEnd/>
              <a:tailEnd/>
            </a:ln>
            <a:effectLst/>
          </p:spPr>
          <p:txBody>
            <a:bodyPr anchor="ctr">
              <a:spAutoFit/>
            </a:bodyPr>
            <a:lstStyle/>
            <a:p>
              <a:endParaRPr lang="en-US"/>
            </a:p>
          </p:txBody>
        </p:sp>
        <p:sp>
          <p:nvSpPr>
            <p:cNvPr id="79920" name="Oval 48"/>
            <p:cNvSpPr>
              <a:spLocks noChangeArrowheads="1"/>
            </p:cNvSpPr>
            <p:nvPr/>
          </p:nvSpPr>
          <p:spPr bwMode="gray">
            <a:xfrm>
              <a:off x="981" y="2617"/>
              <a:ext cx="674" cy="674"/>
            </a:xfrm>
            <a:prstGeom prst="ellipse">
              <a:avLst/>
            </a:prstGeom>
            <a:solidFill>
              <a:srgbClr val="333333"/>
            </a:solidFill>
            <a:ln w="38100" algn="ctr">
              <a:noFill/>
              <a:round/>
              <a:headEnd/>
              <a:tailEnd/>
            </a:ln>
            <a:effectLst/>
          </p:spPr>
          <p:txBody>
            <a:bodyPr anchor="ctr">
              <a:spAutoFit/>
            </a:bodyPr>
            <a:lstStyle/>
            <a:p>
              <a:endParaRPr lang="en-US"/>
            </a:p>
          </p:txBody>
        </p:sp>
        <p:sp>
          <p:nvSpPr>
            <p:cNvPr id="79921" name="Oval 49"/>
            <p:cNvSpPr>
              <a:spLocks noChangeArrowheads="1"/>
            </p:cNvSpPr>
            <p:nvPr/>
          </p:nvSpPr>
          <p:spPr bwMode="gray">
            <a:xfrm>
              <a:off x="992" y="2628"/>
              <a:ext cx="653" cy="653"/>
            </a:xfrm>
            <a:prstGeom prst="ellipse">
              <a:avLst/>
            </a:prstGeom>
            <a:gradFill rotWithShape="1">
              <a:gsLst>
                <a:gs pos="0">
                  <a:srgbClr val="C0C0C0">
                    <a:gamma/>
                    <a:shade val="46275"/>
                    <a:invGamma/>
                  </a:srgbClr>
                </a:gs>
                <a:gs pos="100000">
                  <a:srgbClr val="C0C0C0"/>
                </a:gs>
              </a:gsLst>
              <a:lin ang="5400000" scaled="1"/>
            </a:gradFill>
            <a:ln w="9525" algn="ctr">
              <a:noFill/>
              <a:round/>
              <a:headEnd/>
              <a:tailEnd/>
            </a:ln>
            <a:effectLst/>
          </p:spPr>
          <p:txBody>
            <a:bodyPr vert="eaVert" wrap="none" anchor="ctr"/>
            <a:lstStyle/>
            <a:p>
              <a:endParaRPr lang="en-US"/>
            </a:p>
          </p:txBody>
        </p:sp>
        <p:sp>
          <p:nvSpPr>
            <p:cNvPr id="79922" name="Oval 50"/>
            <p:cNvSpPr>
              <a:spLocks noChangeArrowheads="1"/>
            </p:cNvSpPr>
            <p:nvPr/>
          </p:nvSpPr>
          <p:spPr bwMode="gray">
            <a:xfrm>
              <a:off x="1000" y="2632"/>
              <a:ext cx="637" cy="636"/>
            </a:xfrm>
            <a:prstGeom prst="ellipse">
              <a:avLst/>
            </a:prstGeom>
            <a:gradFill rotWithShape="1">
              <a:gsLst>
                <a:gs pos="0">
                  <a:srgbClr val="C0C0C0">
                    <a:alpha val="0"/>
                  </a:srgbClr>
                </a:gs>
                <a:gs pos="100000">
                  <a:srgbClr val="C0C0C0">
                    <a:gamma/>
                    <a:tint val="34902"/>
                    <a:invGamma/>
                  </a:srgbClr>
                </a:gs>
              </a:gsLst>
              <a:lin ang="5400000" scaled="1"/>
            </a:gradFill>
            <a:ln w="9525" algn="ctr">
              <a:noFill/>
              <a:round/>
              <a:headEnd/>
              <a:tailEnd/>
            </a:ln>
            <a:effectLst/>
          </p:spPr>
          <p:txBody>
            <a:bodyPr vert="eaVert" wrap="none" anchor="ctr"/>
            <a:lstStyle/>
            <a:p>
              <a:endParaRPr lang="en-US"/>
            </a:p>
          </p:txBody>
        </p:sp>
        <p:sp>
          <p:nvSpPr>
            <p:cNvPr id="79923" name="Oval 51"/>
            <p:cNvSpPr>
              <a:spLocks noChangeArrowheads="1"/>
            </p:cNvSpPr>
            <p:nvPr/>
          </p:nvSpPr>
          <p:spPr bwMode="gray">
            <a:xfrm>
              <a:off x="1007" y="2638"/>
              <a:ext cx="606" cy="595"/>
            </a:xfrm>
            <a:prstGeom prst="ellipse">
              <a:avLst/>
            </a:prstGeom>
            <a:gradFill rotWithShape="1">
              <a:gsLst>
                <a:gs pos="0">
                  <a:srgbClr val="C0C0C0">
                    <a:gamma/>
                    <a:shade val="79216"/>
                    <a:invGamma/>
                  </a:srgbClr>
                </a:gs>
                <a:gs pos="100000">
                  <a:srgbClr val="C0C0C0">
                    <a:alpha val="48000"/>
                  </a:srgbClr>
                </a:gs>
              </a:gsLst>
              <a:lin ang="5400000" scaled="1"/>
            </a:gradFill>
            <a:ln w="9525" algn="ctr">
              <a:noFill/>
              <a:round/>
              <a:headEnd/>
              <a:tailEnd/>
            </a:ln>
            <a:effectLst/>
          </p:spPr>
          <p:txBody>
            <a:bodyPr vert="eaVert" wrap="none" anchor="ctr"/>
            <a:lstStyle/>
            <a:p>
              <a:endParaRPr lang="en-US"/>
            </a:p>
          </p:txBody>
        </p:sp>
        <p:sp>
          <p:nvSpPr>
            <p:cNvPr id="79924" name="Oval 52"/>
            <p:cNvSpPr>
              <a:spLocks noChangeArrowheads="1"/>
            </p:cNvSpPr>
            <p:nvPr/>
          </p:nvSpPr>
          <p:spPr bwMode="gray">
            <a:xfrm>
              <a:off x="1042" y="2655"/>
              <a:ext cx="539" cy="483"/>
            </a:xfrm>
            <a:prstGeom prst="ellipse">
              <a:avLst/>
            </a:prstGeom>
            <a:gradFill rotWithShape="1">
              <a:gsLst>
                <a:gs pos="0">
                  <a:srgbClr val="C0C0C0">
                    <a:gamma/>
                    <a:tint val="0"/>
                    <a:invGamma/>
                  </a:srgbClr>
                </a:gs>
                <a:gs pos="100000">
                  <a:srgbClr val="C0C0C0">
                    <a:alpha val="38000"/>
                  </a:srgbClr>
                </a:gs>
              </a:gsLst>
              <a:lin ang="5400000" scaled="1"/>
            </a:gradFill>
            <a:ln w="9525" algn="ctr">
              <a:noFill/>
              <a:round/>
              <a:headEnd/>
              <a:tailEnd/>
            </a:ln>
            <a:effectLst/>
          </p:spPr>
          <p:txBody>
            <a:bodyPr vert="eaVert" wrap="none" anchor="ctr"/>
            <a:lstStyle/>
            <a:p>
              <a:endParaRPr lang="en-US"/>
            </a:p>
          </p:txBody>
        </p:sp>
      </p:grpSp>
      <p:sp>
        <p:nvSpPr>
          <p:cNvPr id="79925" name="Text Box 53"/>
          <p:cNvSpPr txBox="1">
            <a:spLocks noChangeArrowheads="1"/>
          </p:cNvSpPr>
          <p:nvPr/>
        </p:nvSpPr>
        <p:spPr bwMode="gray">
          <a:xfrm>
            <a:off x="1403487" y="2879725"/>
            <a:ext cx="1252267" cy="400110"/>
          </a:xfrm>
          <a:prstGeom prst="rect">
            <a:avLst/>
          </a:prstGeom>
          <a:noFill/>
          <a:ln w="9525" algn="ctr">
            <a:noFill/>
            <a:miter lim="800000"/>
            <a:headEnd/>
            <a:tailEnd/>
          </a:ln>
          <a:effectLst/>
        </p:spPr>
        <p:txBody>
          <a:bodyPr wrap="none">
            <a:spAutoFit/>
          </a:bodyPr>
          <a:lstStyle/>
          <a:p>
            <a:pPr algn="ctr" eaLnBrk="0" hangingPunct="0"/>
            <a:r>
              <a:rPr lang="en-US" sz="2000" b="1" dirty="0" smtClean="0">
                <a:solidFill>
                  <a:srgbClr val="000000"/>
                </a:solidFill>
              </a:rPr>
              <a:t>Liquidity</a:t>
            </a:r>
            <a:endParaRPr lang="en-US" sz="2000" b="1" dirty="0">
              <a:solidFill>
                <a:srgbClr val="000000"/>
              </a:solidFill>
            </a:endParaRPr>
          </a:p>
        </p:txBody>
      </p:sp>
      <p:grpSp>
        <p:nvGrpSpPr>
          <p:cNvPr id="79926" name="Group 54"/>
          <p:cNvGrpSpPr>
            <a:grpSpLocks/>
          </p:cNvGrpSpPr>
          <p:nvPr/>
        </p:nvGrpSpPr>
        <p:grpSpPr bwMode="auto">
          <a:xfrm>
            <a:off x="2598738" y="4495800"/>
            <a:ext cx="1439862" cy="1439863"/>
            <a:chOff x="1685" y="3125"/>
            <a:chExt cx="907" cy="907"/>
          </a:xfrm>
        </p:grpSpPr>
        <p:grpSp>
          <p:nvGrpSpPr>
            <p:cNvPr id="79927" name="Group 55"/>
            <p:cNvGrpSpPr>
              <a:grpSpLocks/>
            </p:cNvGrpSpPr>
            <p:nvPr/>
          </p:nvGrpSpPr>
          <p:grpSpPr bwMode="auto">
            <a:xfrm>
              <a:off x="1685" y="3125"/>
              <a:ext cx="907" cy="907"/>
              <a:chOff x="2832" y="1728"/>
              <a:chExt cx="907" cy="907"/>
            </a:xfrm>
          </p:grpSpPr>
          <p:sp>
            <p:nvSpPr>
              <p:cNvPr id="79928" name="Oval 56"/>
              <p:cNvSpPr>
                <a:spLocks noChangeArrowheads="1"/>
              </p:cNvSpPr>
              <p:nvPr/>
            </p:nvSpPr>
            <p:spPr bwMode="gray">
              <a:xfrm>
                <a:off x="2832" y="1728"/>
                <a:ext cx="907" cy="907"/>
              </a:xfrm>
              <a:prstGeom prst="ellipse">
                <a:avLst/>
              </a:prstGeom>
              <a:gradFill rotWithShape="1">
                <a:gsLst>
                  <a:gs pos="0">
                    <a:srgbClr val="3965E1">
                      <a:gamma/>
                      <a:tint val="0"/>
                      <a:invGamma/>
                    </a:srgbClr>
                  </a:gs>
                  <a:gs pos="50000">
                    <a:srgbClr val="3965E1"/>
                  </a:gs>
                  <a:gs pos="100000">
                    <a:srgbClr val="3965E1">
                      <a:gamma/>
                      <a:tint val="0"/>
                      <a:invGamma/>
                    </a:srgbClr>
                  </a:gs>
                </a:gsLst>
                <a:lin ang="2700000" scaled="1"/>
              </a:gradFill>
              <a:ln w="38100" algn="ctr">
                <a:noFill/>
                <a:round/>
                <a:headEnd/>
                <a:tailEnd/>
              </a:ln>
              <a:effectLst/>
            </p:spPr>
            <p:txBody>
              <a:bodyPr wrap="none" anchor="ctr">
                <a:spAutoFit/>
              </a:bodyPr>
              <a:lstStyle/>
              <a:p>
                <a:endParaRPr lang="en-US"/>
              </a:p>
            </p:txBody>
          </p:sp>
          <p:sp>
            <p:nvSpPr>
              <p:cNvPr id="79929" name="Oval 57"/>
              <p:cNvSpPr>
                <a:spLocks noChangeArrowheads="1"/>
              </p:cNvSpPr>
              <p:nvPr/>
            </p:nvSpPr>
            <p:spPr bwMode="gray">
              <a:xfrm>
                <a:off x="2832" y="1728"/>
                <a:ext cx="907" cy="907"/>
              </a:xfrm>
              <a:prstGeom prst="ellipse">
                <a:avLst/>
              </a:prstGeom>
              <a:gradFill rotWithShape="1">
                <a:gsLst>
                  <a:gs pos="0">
                    <a:srgbClr val="3965E1">
                      <a:alpha val="32001"/>
                    </a:srgbClr>
                  </a:gs>
                  <a:gs pos="100000">
                    <a:srgbClr val="3965E1">
                      <a:gamma/>
                      <a:shade val="0"/>
                      <a:invGamma/>
                      <a:alpha val="89999"/>
                    </a:srgbClr>
                  </a:gs>
                </a:gsLst>
                <a:lin ang="2700000" scaled="1"/>
              </a:gradFill>
              <a:ln w="38100" algn="ctr">
                <a:noFill/>
                <a:round/>
                <a:headEnd/>
                <a:tailEnd/>
              </a:ln>
              <a:effectLst/>
            </p:spPr>
            <p:txBody>
              <a:bodyPr wrap="none" anchor="ctr">
                <a:spAutoFit/>
              </a:bodyPr>
              <a:lstStyle/>
              <a:p>
                <a:endParaRPr lang="en-US"/>
              </a:p>
            </p:txBody>
          </p:sp>
          <p:sp>
            <p:nvSpPr>
              <p:cNvPr id="79930" name="Oval 58"/>
              <p:cNvSpPr>
                <a:spLocks noChangeArrowheads="1"/>
              </p:cNvSpPr>
              <p:nvPr/>
            </p:nvSpPr>
            <p:spPr bwMode="gray">
              <a:xfrm>
                <a:off x="2889" y="1788"/>
                <a:ext cx="787" cy="788"/>
              </a:xfrm>
              <a:prstGeom prst="ellipse">
                <a:avLst/>
              </a:prstGeom>
              <a:gradFill rotWithShape="1">
                <a:gsLst>
                  <a:gs pos="0">
                    <a:srgbClr val="3965E1">
                      <a:gamma/>
                      <a:shade val="54118"/>
                      <a:invGamma/>
                    </a:srgbClr>
                  </a:gs>
                  <a:gs pos="50000">
                    <a:srgbClr val="3965E1"/>
                  </a:gs>
                  <a:gs pos="100000">
                    <a:srgbClr val="3965E1">
                      <a:gamma/>
                      <a:shade val="54118"/>
                      <a:invGamma/>
                    </a:srgbClr>
                  </a:gs>
                </a:gsLst>
                <a:lin ang="18900000" scaled="1"/>
              </a:gradFill>
              <a:ln w="38100" algn="ctr">
                <a:noFill/>
                <a:round/>
                <a:headEnd/>
                <a:tailEnd/>
              </a:ln>
              <a:effectLst/>
            </p:spPr>
            <p:txBody>
              <a:bodyPr anchor="ctr">
                <a:spAutoFit/>
              </a:bodyPr>
              <a:lstStyle/>
              <a:p>
                <a:endParaRPr lang="en-US"/>
              </a:p>
            </p:txBody>
          </p:sp>
          <p:sp>
            <p:nvSpPr>
              <p:cNvPr id="79931" name="Oval 59"/>
              <p:cNvSpPr>
                <a:spLocks noChangeArrowheads="1"/>
              </p:cNvSpPr>
              <p:nvPr/>
            </p:nvSpPr>
            <p:spPr bwMode="gray">
              <a:xfrm>
                <a:off x="2889" y="1794"/>
                <a:ext cx="787" cy="788"/>
              </a:xfrm>
              <a:prstGeom prst="ellipse">
                <a:avLst/>
              </a:prstGeom>
              <a:gradFill rotWithShape="1">
                <a:gsLst>
                  <a:gs pos="0">
                    <a:srgbClr val="3965E1">
                      <a:gamma/>
                      <a:shade val="66667"/>
                      <a:invGamma/>
                    </a:srgbClr>
                  </a:gs>
                  <a:gs pos="100000">
                    <a:srgbClr val="3965E1">
                      <a:alpha val="0"/>
                    </a:srgbClr>
                  </a:gs>
                </a:gsLst>
                <a:lin ang="2700000" scaled="1"/>
              </a:gradFill>
              <a:ln w="38100" algn="ctr">
                <a:noFill/>
                <a:round/>
                <a:headEnd/>
                <a:tailEnd/>
              </a:ln>
              <a:effectLst/>
            </p:spPr>
            <p:txBody>
              <a:bodyPr anchor="ctr">
                <a:spAutoFit/>
              </a:bodyPr>
              <a:lstStyle/>
              <a:p>
                <a:endParaRPr lang="en-US"/>
              </a:p>
            </p:txBody>
          </p:sp>
          <p:sp>
            <p:nvSpPr>
              <p:cNvPr id="79932" name="Oval 60"/>
              <p:cNvSpPr>
                <a:spLocks noChangeArrowheads="1"/>
              </p:cNvSpPr>
              <p:nvPr/>
            </p:nvSpPr>
            <p:spPr bwMode="gray">
              <a:xfrm>
                <a:off x="2928" y="1833"/>
                <a:ext cx="709" cy="709"/>
              </a:xfrm>
              <a:prstGeom prst="ellipse">
                <a:avLst/>
              </a:prstGeom>
              <a:gradFill rotWithShape="1">
                <a:gsLst>
                  <a:gs pos="0">
                    <a:srgbClr val="3965E1"/>
                  </a:gs>
                  <a:gs pos="100000">
                    <a:srgbClr val="3965E1">
                      <a:gamma/>
                      <a:shade val="5882"/>
                      <a:invGamma/>
                    </a:srgbClr>
                  </a:gs>
                </a:gsLst>
                <a:lin ang="5400000" scaled="1"/>
              </a:gradFill>
              <a:ln w="38100" algn="ctr">
                <a:noFill/>
                <a:round/>
                <a:headEnd/>
                <a:tailEnd/>
              </a:ln>
              <a:effectLst/>
            </p:spPr>
            <p:txBody>
              <a:bodyPr anchor="ctr">
                <a:spAutoFit/>
              </a:bodyPr>
              <a:lstStyle/>
              <a:p>
                <a:endParaRPr lang="en-US"/>
              </a:p>
            </p:txBody>
          </p:sp>
          <p:grpSp>
            <p:nvGrpSpPr>
              <p:cNvPr id="79933" name="Group 61"/>
              <p:cNvGrpSpPr>
                <a:grpSpLocks/>
              </p:cNvGrpSpPr>
              <p:nvPr/>
            </p:nvGrpSpPr>
            <p:grpSpPr bwMode="auto">
              <a:xfrm>
                <a:off x="2946" y="1842"/>
                <a:ext cx="687" cy="688"/>
                <a:chOff x="4166" y="1706"/>
                <a:chExt cx="1252" cy="1252"/>
              </a:xfrm>
            </p:grpSpPr>
            <p:sp>
              <p:nvSpPr>
                <p:cNvPr id="79934" name="Oval 62"/>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79935" name="Oval 63"/>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79936" name="Oval 64"/>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79937" name="Oval 65"/>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grpSp>
        <p:sp>
          <p:nvSpPr>
            <p:cNvPr id="79938" name="Text Box 66"/>
            <p:cNvSpPr txBox="1">
              <a:spLocks noChangeArrowheads="1"/>
            </p:cNvSpPr>
            <p:nvPr/>
          </p:nvSpPr>
          <p:spPr bwMode="gray">
            <a:xfrm>
              <a:off x="1766" y="3456"/>
              <a:ext cx="726" cy="252"/>
            </a:xfrm>
            <a:prstGeom prst="rect">
              <a:avLst/>
            </a:prstGeom>
            <a:noFill/>
            <a:ln w="9525" algn="ctr">
              <a:noFill/>
              <a:miter lim="800000"/>
              <a:headEnd/>
              <a:tailEnd/>
            </a:ln>
            <a:effectLst/>
          </p:spPr>
          <p:txBody>
            <a:bodyPr wrap="none">
              <a:spAutoFit/>
            </a:bodyPr>
            <a:lstStyle/>
            <a:p>
              <a:pPr algn="ctr" eaLnBrk="0" hangingPunct="0"/>
              <a:r>
                <a:rPr lang="en-US" sz="2000" b="1" dirty="0" smtClean="0">
                  <a:solidFill>
                    <a:srgbClr val="000000"/>
                  </a:solidFill>
                </a:rPr>
                <a:t>Velocity</a:t>
              </a:r>
              <a:endParaRPr lang="en-US" sz="2000" b="1" dirty="0">
                <a:solidFill>
                  <a:srgbClr val="000000"/>
                </a:solidFill>
              </a:endParaRPr>
            </a:p>
          </p:txBody>
        </p:sp>
      </p:grpSp>
      <p:pic>
        <p:nvPicPr>
          <p:cNvPr id="67" name="Picture 66" descr="canstock6618701.jpg"/>
          <p:cNvPicPr>
            <a:picLocks noChangeAspect="1"/>
          </p:cNvPicPr>
          <p:nvPr/>
        </p:nvPicPr>
        <p:blipFill>
          <a:blip r:embed="rId3"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79915"/>
                                        </p:tgtEl>
                                        <p:attrNameLst>
                                          <p:attrName>style.visibility</p:attrName>
                                        </p:attrNameLst>
                                      </p:cBhvr>
                                      <p:to>
                                        <p:strVal val="visible"/>
                                      </p:to>
                                    </p:set>
                                    <p:anim calcmode="lin" valueType="num">
                                      <p:cBhvr>
                                        <p:cTn id="7" dur="500" fill="hold"/>
                                        <p:tgtEl>
                                          <p:spTgt spid="79915"/>
                                        </p:tgtEl>
                                        <p:attrNameLst>
                                          <p:attrName>ppt_w</p:attrName>
                                        </p:attrNameLst>
                                      </p:cBhvr>
                                      <p:tavLst>
                                        <p:tav tm="0">
                                          <p:val>
                                            <p:fltVal val="0"/>
                                          </p:val>
                                        </p:tav>
                                        <p:tav tm="100000">
                                          <p:val>
                                            <p:strVal val="#ppt_w"/>
                                          </p:val>
                                        </p:tav>
                                      </p:tavLst>
                                    </p:anim>
                                    <p:anim calcmode="lin" valueType="num">
                                      <p:cBhvr>
                                        <p:cTn id="8" dur="500" fill="hold"/>
                                        <p:tgtEl>
                                          <p:spTgt spid="79915"/>
                                        </p:tgtEl>
                                        <p:attrNameLst>
                                          <p:attrName>ppt_h</p:attrName>
                                        </p:attrNameLst>
                                      </p:cBhvr>
                                      <p:tavLst>
                                        <p:tav tm="0">
                                          <p:val>
                                            <p:fltVal val="0"/>
                                          </p:val>
                                        </p:tav>
                                        <p:tav tm="100000">
                                          <p:val>
                                            <p:strVal val="#ppt_h"/>
                                          </p:val>
                                        </p:tav>
                                      </p:tavLst>
                                    </p:anim>
                                    <p:anim calcmode="lin" valueType="num">
                                      <p:cBhvr>
                                        <p:cTn id="9" dur="500" fill="hold"/>
                                        <p:tgtEl>
                                          <p:spTgt spid="79915"/>
                                        </p:tgtEl>
                                        <p:attrNameLst>
                                          <p:attrName>style.rotation</p:attrName>
                                        </p:attrNameLst>
                                      </p:cBhvr>
                                      <p:tavLst>
                                        <p:tav tm="0">
                                          <p:val>
                                            <p:fltVal val="360"/>
                                          </p:val>
                                        </p:tav>
                                        <p:tav tm="100000">
                                          <p:val>
                                            <p:fltVal val="0"/>
                                          </p:val>
                                        </p:tav>
                                      </p:tavLst>
                                    </p:anim>
                                    <p:animEffect transition="in" filter="fade">
                                      <p:cBhvr>
                                        <p:cTn id="10" dur="500"/>
                                        <p:tgtEl>
                                          <p:spTgt spid="79915"/>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79925"/>
                                        </p:tgtEl>
                                        <p:attrNameLst>
                                          <p:attrName>style.visibility</p:attrName>
                                        </p:attrNameLst>
                                      </p:cBhvr>
                                      <p:to>
                                        <p:strVal val="visible"/>
                                      </p:to>
                                    </p:set>
                                    <p:anim calcmode="lin" valueType="num">
                                      <p:cBhvr>
                                        <p:cTn id="13" dur="500" fill="hold"/>
                                        <p:tgtEl>
                                          <p:spTgt spid="79925"/>
                                        </p:tgtEl>
                                        <p:attrNameLst>
                                          <p:attrName>ppt_w</p:attrName>
                                        </p:attrNameLst>
                                      </p:cBhvr>
                                      <p:tavLst>
                                        <p:tav tm="0">
                                          <p:val>
                                            <p:fltVal val="0"/>
                                          </p:val>
                                        </p:tav>
                                        <p:tav tm="100000">
                                          <p:val>
                                            <p:strVal val="#ppt_w"/>
                                          </p:val>
                                        </p:tav>
                                      </p:tavLst>
                                    </p:anim>
                                    <p:anim calcmode="lin" valueType="num">
                                      <p:cBhvr>
                                        <p:cTn id="14" dur="500" fill="hold"/>
                                        <p:tgtEl>
                                          <p:spTgt spid="79925"/>
                                        </p:tgtEl>
                                        <p:attrNameLst>
                                          <p:attrName>ppt_h</p:attrName>
                                        </p:attrNameLst>
                                      </p:cBhvr>
                                      <p:tavLst>
                                        <p:tav tm="0">
                                          <p:val>
                                            <p:fltVal val="0"/>
                                          </p:val>
                                        </p:tav>
                                        <p:tav tm="100000">
                                          <p:val>
                                            <p:strVal val="#ppt_h"/>
                                          </p:val>
                                        </p:tav>
                                      </p:tavLst>
                                    </p:anim>
                                    <p:anim calcmode="lin" valueType="num">
                                      <p:cBhvr>
                                        <p:cTn id="15" dur="500" fill="hold"/>
                                        <p:tgtEl>
                                          <p:spTgt spid="79925"/>
                                        </p:tgtEl>
                                        <p:attrNameLst>
                                          <p:attrName>style.rotation</p:attrName>
                                        </p:attrNameLst>
                                      </p:cBhvr>
                                      <p:tavLst>
                                        <p:tav tm="0">
                                          <p:val>
                                            <p:fltVal val="360"/>
                                          </p:val>
                                        </p:tav>
                                        <p:tav tm="100000">
                                          <p:val>
                                            <p:fltVal val="0"/>
                                          </p:val>
                                        </p:tav>
                                      </p:tavLst>
                                    </p:anim>
                                    <p:animEffect transition="in" filter="fade">
                                      <p:cBhvr>
                                        <p:cTn id="16" dur="500"/>
                                        <p:tgtEl>
                                          <p:spTgt spid="79925"/>
                                        </p:tgtEl>
                                      </p:cBhvr>
                                    </p:animEffect>
                                  </p:childTnLst>
                                </p:cTn>
                              </p:par>
                            </p:childTnLst>
                          </p:cTn>
                        </p:par>
                      </p:childTnLst>
                    </p:cTn>
                  </p:par>
                  <p:par>
                    <p:cTn id="17" fill="hold">
                      <p:stCondLst>
                        <p:cond delay="indefinite"/>
                      </p:stCondLst>
                      <p:childTnLst>
                        <p:par>
                          <p:cTn id="18" fill="hold">
                            <p:stCondLst>
                              <p:cond delay="0"/>
                            </p:stCondLst>
                            <p:childTnLst>
                              <p:par>
                                <p:cTn id="19" presetID="49" presetClass="entr" presetSubtype="0" decel="100000" fill="hold" nodeType="clickEffect">
                                  <p:stCondLst>
                                    <p:cond delay="0"/>
                                  </p:stCondLst>
                                  <p:childTnLst>
                                    <p:set>
                                      <p:cBhvr>
                                        <p:cTn id="20" dur="1" fill="hold">
                                          <p:stCondLst>
                                            <p:cond delay="0"/>
                                          </p:stCondLst>
                                        </p:cTn>
                                        <p:tgtEl>
                                          <p:spTgt spid="79926"/>
                                        </p:tgtEl>
                                        <p:attrNameLst>
                                          <p:attrName>style.visibility</p:attrName>
                                        </p:attrNameLst>
                                      </p:cBhvr>
                                      <p:to>
                                        <p:strVal val="visible"/>
                                      </p:to>
                                    </p:set>
                                    <p:anim calcmode="lin" valueType="num">
                                      <p:cBhvr>
                                        <p:cTn id="21" dur="500" fill="hold"/>
                                        <p:tgtEl>
                                          <p:spTgt spid="79926"/>
                                        </p:tgtEl>
                                        <p:attrNameLst>
                                          <p:attrName>ppt_w</p:attrName>
                                        </p:attrNameLst>
                                      </p:cBhvr>
                                      <p:tavLst>
                                        <p:tav tm="0">
                                          <p:val>
                                            <p:fltVal val="0"/>
                                          </p:val>
                                        </p:tav>
                                        <p:tav tm="100000">
                                          <p:val>
                                            <p:strVal val="#ppt_w"/>
                                          </p:val>
                                        </p:tav>
                                      </p:tavLst>
                                    </p:anim>
                                    <p:anim calcmode="lin" valueType="num">
                                      <p:cBhvr>
                                        <p:cTn id="22" dur="500" fill="hold"/>
                                        <p:tgtEl>
                                          <p:spTgt spid="79926"/>
                                        </p:tgtEl>
                                        <p:attrNameLst>
                                          <p:attrName>ppt_h</p:attrName>
                                        </p:attrNameLst>
                                      </p:cBhvr>
                                      <p:tavLst>
                                        <p:tav tm="0">
                                          <p:val>
                                            <p:fltVal val="0"/>
                                          </p:val>
                                        </p:tav>
                                        <p:tav tm="100000">
                                          <p:val>
                                            <p:strVal val="#ppt_h"/>
                                          </p:val>
                                        </p:tav>
                                      </p:tavLst>
                                    </p:anim>
                                    <p:anim calcmode="lin" valueType="num">
                                      <p:cBhvr>
                                        <p:cTn id="23" dur="500" fill="hold"/>
                                        <p:tgtEl>
                                          <p:spTgt spid="79926"/>
                                        </p:tgtEl>
                                        <p:attrNameLst>
                                          <p:attrName>style.rotation</p:attrName>
                                        </p:attrNameLst>
                                      </p:cBhvr>
                                      <p:tavLst>
                                        <p:tav tm="0">
                                          <p:val>
                                            <p:fltVal val="360"/>
                                          </p:val>
                                        </p:tav>
                                        <p:tav tm="100000">
                                          <p:val>
                                            <p:fltVal val="0"/>
                                          </p:val>
                                        </p:tav>
                                      </p:tavLst>
                                    </p:anim>
                                    <p:animEffect transition="in" filter="fade">
                                      <p:cBhvr>
                                        <p:cTn id="24" dur="500"/>
                                        <p:tgtEl>
                                          <p:spTgt spid="79926"/>
                                        </p:tgtEl>
                                      </p:cBhvr>
                                    </p:animEffect>
                                  </p:childTnLst>
                                </p:cTn>
                              </p:par>
                            </p:childTnLst>
                          </p:cTn>
                        </p:par>
                      </p:childTnLst>
                    </p:cTn>
                  </p:par>
                  <p:par>
                    <p:cTn id="25" fill="hold">
                      <p:stCondLst>
                        <p:cond delay="indefinite"/>
                      </p:stCondLst>
                      <p:childTnLst>
                        <p:par>
                          <p:cTn id="26" fill="hold">
                            <p:stCondLst>
                              <p:cond delay="0"/>
                            </p:stCondLst>
                            <p:childTnLst>
                              <p:par>
                                <p:cTn id="27" presetID="49" presetClass="entr" presetSubtype="0" decel="100000" fill="hold" nodeType="clickEffect">
                                  <p:stCondLst>
                                    <p:cond delay="0"/>
                                  </p:stCondLst>
                                  <p:childTnLst>
                                    <p:set>
                                      <p:cBhvr>
                                        <p:cTn id="28" dur="1" fill="hold">
                                          <p:stCondLst>
                                            <p:cond delay="0"/>
                                          </p:stCondLst>
                                        </p:cTn>
                                        <p:tgtEl>
                                          <p:spTgt spid="79904"/>
                                        </p:tgtEl>
                                        <p:attrNameLst>
                                          <p:attrName>style.visibility</p:attrName>
                                        </p:attrNameLst>
                                      </p:cBhvr>
                                      <p:to>
                                        <p:strVal val="visible"/>
                                      </p:to>
                                    </p:set>
                                    <p:anim calcmode="lin" valueType="num">
                                      <p:cBhvr>
                                        <p:cTn id="29" dur="500" fill="hold"/>
                                        <p:tgtEl>
                                          <p:spTgt spid="79904"/>
                                        </p:tgtEl>
                                        <p:attrNameLst>
                                          <p:attrName>ppt_w</p:attrName>
                                        </p:attrNameLst>
                                      </p:cBhvr>
                                      <p:tavLst>
                                        <p:tav tm="0">
                                          <p:val>
                                            <p:fltVal val="0"/>
                                          </p:val>
                                        </p:tav>
                                        <p:tav tm="100000">
                                          <p:val>
                                            <p:strVal val="#ppt_w"/>
                                          </p:val>
                                        </p:tav>
                                      </p:tavLst>
                                    </p:anim>
                                    <p:anim calcmode="lin" valueType="num">
                                      <p:cBhvr>
                                        <p:cTn id="30" dur="500" fill="hold"/>
                                        <p:tgtEl>
                                          <p:spTgt spid="79904"/>
                                        </p:tgtEl>
                                        <p:attrNameLst>
                                          <p:attrName>ppt_h</p:attrName>
                                        </p:attrNameLst>
                                      </p:cBhvr>
                                      <p:tavLst>
                                        <p:tav tm="0">
                                          <p:val>
                                            <p:fltVal val="0"/>
                                          </p:val>
                                        </p:tav>
                                        <p:tav tm="100000">
                                          <p:val>
                                            <p:strVal val="#ppt_h"/>
                                          </p:val>
                                        </p:tav>
                                      </p:tavLst>
                                    </p:anim>
                                    <p:anim calcmode="lin" valueType="num">
                                      <p:cBhvr>
                                        <p:cTn id="31" dur="500" fill="hold"/>
                                        <p:tgtEl>
                                          <p:spTgt spid="79904"/>
                                        </p:tgtEl>
                                        <p:attrNameLst>
                                          <p:attrName>style.rotation</p:attrName>
                                        </p:attrNameLst>
                                      </p:cBhvr>
                                      <p:tavLst>
                                        <p:tav tm="0">
                                          <p:val>
                                            <p:fltVal val="360"/>
                                          </p:val>
                                        </p:tav>
                                        <p:tav tm="100000">
                                          <p:val>
                                            <p:fltVal val="0"/>
                                          </p:val>
                                        </p:tav>
                                      </p:tavLst>
                                    </p:anim>
                                    <p:animEffect transition="in" filter="fade">
                                      <p:cBhvr>
                                        <p:cTn id="32" dur="500"/>
                                        <p:tgtEl>
                                          <p:spTgt spid="79904"/>
                                        </p:tgtEl>
                                      </p:cBhvr>
                                    </p:animEffect>
                                  </p:childTnLst>
                                </p:cTn>
                              </p:par>
                            </p:childTnLst>
                          </p:cTn>
                        </p:par>
                      </p:childTnLst>
                    </p:cTn>
                  </p:par>
                  <p:par>
                    <p:cTn id="33" fill="hold">
                      <p:stCondLst>
                        <p:cond delay="indefinite"/>
                      </p:stCondLst>
                      <p:childTnLst>
                        <p:par>
                          <p:cTn id="34" fill="hold">
                            <p:stCondLst>
                              <p:cond delay="0"/>
                            </p:stCondLst>
                            <p:childTnLst>
                              <p:par>
                                <p:cTn id="35" presetID="49" presetClass="entr" presetSubtype="0" decel="100000" fill="hold" grpId="0" nodeType="clickEffect">
                                  <p:stCondLst>
                                    <p:cond delay="0"/>
                                  </p:stCondLst>
                                  <p:childTnLst>
                                    <p:set>
                                      <p:cBhvr>
                                        <p:cTn id="36" dur="1" fill="hold">
                                          <p:stCondLst>
                                            <p:cond delay="0"/>
                                          </p:stCondLst>
                                        </p:cTn>
                                        <p:tgtEl>
                                          <p:spTgt spid="79903"/>
                                        </p:tgtEl>
                                        <p:attrNameLst>
                                          <p:attrName>style.visibility</p:attrName>
                                        </p:attrNameLst>
                                      </p:cBhvr>
                                      <p:to>
                                        <p:strVal val="visible"/>
                                      </p:to>
                                    </p:set>
                                    <p:anim calcmode="lin" valueType="num">
                                      <p:cBhvr>
                                        <p:cTn id="37" dur="500" fill="hold"/>
                                        <p:tgtEl>
                                          <p:spTgt spid="79903"/>
                                        </p:tgtEl>
                                        <p:attrNameLst>
                                          <p:attrName>ppt_w</p:attrName>
                                        </p:attrNameLst>
                                      </p:cBhvr>
                                      <p:tavLst>
                                        <p:tav tm="0">
                                          <p:val>
                                            <p:fltVal val="0"/>
                                          </p:val>
                                        </p:tav>
                                        <p:tav tm="100000">
                                          <p:val>
                                            <p:strVal val="#ppt_w"/>
                                          </p:val>
                                        </p:tav>
                                      </p:tavLst>
                                    </p:anim>
                                    <p:anim calcmode="lin" valueType="num">
                                      <p:cBhvr>
                                        <p:cTn id="38" dur="500" fill="hold"/>
                                        <p:tgtEl>
                                          <p:spTgt spid="79903"/>
                                        </p:tgtEl>
                                        <p:attrNameLst>
                                          <p:attrName>ppt_h</p:attrName>
                                        </p:attrNameLst>
                                      </p:cBhvr>
                                      <p:tavLst>
                                        <p:tav tm="0">
                                          <p:val>
                                            <p:fltVal val="0"/>
                                          </p:val>
                                        </p:tav>
                                        <p:tav tm="100000">
                                          <p:val>
                                            <p:strVal val="#ppt_h"/>
                                          </p:val>
                                        </p:tav>
                                      </p:tavLst>
                                    </p:anim>
                                    <p:anim calcmode="lin" valueType="num">
                                      <p:cBhvr>
                                        <p:cTn id="39" dur="500" fill="hold"/>
                                        <p:tgtEl>
                                          <p:spTgt spid="79903"/>
                                        </p:tgtEl>
                                        <p:attrNameLst>
                                          <p:attrName>style.rotation</p:attrName>
                                        </p:attrNameLst>
                                      </p:cBhvr>
                                      <p:tavLst>
                                        <p:tav tm="0">
                                          <p:val>
                                            <p:fltVal val="360"/>
                                          </p:val>
                                        </p:tav>
                                        <p:tav tm="100000">
                                          <p:val>
                                            <p:fltVal val="0"/>
                                          </p:val>
                                        </p:tav>
                                      </p:tavLst>
                                    </p:anim>
                                    <p:animEffect transition="in" filter="fade">
                                      <p:cBhvr>
                                        <p:cTn id="40" dur="500"/>
                                        <p:tgtEl>
                                          <p:spTgt spid="79903"/>
                                        </p:tgtEl>
                                      </p:cBhvr>
                                    </p:animEffect>
                                  </p:childTnLst>
                                </p:cTn>
                              </p:par>
                              <p:par>
                                <p:cTn id="41" presetID="49" presetClass="entr" presetSubtype="0" decel="100000" fill="hold" nodeType="withEffect">
                                  <p:stCondLst>
                                    <p:cond delay="0"/>
                                  </p:stCondLst>
                                  <p:childTnLst>
                                    <p:set>
                                      <p:cBhvr>
                                        <p:cTn id="42" dur="1" fill="hold">
                                          <p:stCondLst>
                                            <p:cond delay="0"/>
                                          </p:stCondLst>
                                        </p:cTn>
                                        <p:tgtEl>
                                          <p:spTgt spid="79892"/>
                                        </p:tgtEl>
                                        <p:attrNameLst>
                                          <p:attrName>style.visibility</p:attrName>
                                        </p:attrNameLst>
                                      </p:cBhvr>
                                      <p:to>
                                        <p:strVal val="visible"/>
                                      </p:to>
                                    </p:set>
                                    <p:anim calcmode="lin" valueType="num">
                                      <p:cBhvr>
                                        <p:cTn id="43" dur="500" fill="hold"/>
                                        <p:tgtEl>
                                          <p:spTgt spid="79892"/>
                                        </p:tgtEl>
                                        <p:attrNameLst>
                                          <p:attrName>ppt_w</p:attrName>
                                        </p:attrNameLst>
                                      </p:cBhvr>
                                      <p:tavLst>
                                        <p:tav tm="0">
                                          <p:val>
                                            <p:fltVal val="0"/>
                                          </p:val>
                                        </p:tav>
                                        <p:tav tm="100000">
                                          <p:val>
                                            <p:strVal val="#ppt_w"/>
                                          </p:val>
                                        </p:tav>
                                      </p:tavLst>
                                    </p:anim>
                                    <p:anim calcmode="lin" valueType="num">
                                      <p:cBhvr>
                                        <p:cTn id="44" dur="500" fill="hold"/>
                                        <p:tgtEl>
                                          <p:spTgt spid="79892"/>
                                        </p:tgtEl>
                                        <p:attrNameLst>
                                          <p:attrName>ppt_h</p:attrName>
                                        </p:attrNameLst>
                                      </p:cBhvr>
                                      <p:tavLst>
                                        <p:tav tm="0">
                                          <p:val>
                                            <p:fltVal val="0"/>
                                          </p:val>
                                        </p:tav>
                                        <p:tav tm="100000">
                                          <p:val>
                                            <p:strVal val="#ppt_h"/>
                                          </p:val>
                                        </p:tav>
                                      </p:tavLst>
                                    </p:anim>
                                    <p:anim calcmode="lin" valueType="num">
                                      <p:cBhvr>
                                        <p:cTn id="45" dur="500" fill="hold"/>
                                        <p:tgtEl>
                                          <p:spTgt spid="79892"/>
                                        </p:tgtEl>
                                        <p:attrNameLst>
                                          <p:attrName>style.rotation</p:attrName>
                                        </p:attrNameLst>
                                      </p:cBhvr>
                                      <p:tavLst>
                                        <p:tav tm="0">
                                          <p:val>
                                            <p:fltVal val="360"/>
                                          </p:val>
                                        </p:tav>
                                        <p:tav tm="100000">
                                          <p:val>
                                            <p:fltVal val="0"/>
                                          </p:val>
                                        </p:tav>
                                      </p:tavLst>
                                    </p:anim>
                                    <p:animEffect transition="in" filter="fade">
                                      <p:cBhvr>
                                        <p:cTn id="46" dur="500"/>
                                        <p:tgtEl>
                                          <p:spTgt spid="798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903" grpId="0"/>
      <p:bldP spid="7992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9" name="Rectangle 5"/>
          <p:cNvSpPr>
            <a:spLocks noGrp="1" noChangeArrowheads="1"/>
          </p:cNvSpPr>
          <p:nvPr>
            <p:ph type="title"/>
          </p:nvPr>
        </p:nvSpPr>
        <p:spPr/>
        <p:txBody>
          <a:bodyPr/>
          <a:lstStyle/>
          <a:p>
            <a:r>
              <a:rPr lang="en-US" sz="4000" dirty="0" smtClean="0"/>
              <a:t>Conclusion</a:t>
            </a:r>
            <a:endParaRPr lang="en-US" sz="2400" dirty="0"/>
          </a:p>
        </p:txBody>
      </p:sp>
      <p:sp>
        <p:nvSpPr>
          <p:cNvPr id="77830" name="AutoShape 6"/>
          <p:cNvSpPr>
            <a:spLocks noChangeArrowheads="1"/>
          </p:cNvSpPr>
          <p:nvPr/>
        </p:nvSpPr>
        <p:spPr bwMode="gray">
          <a:xfrm>
            <a:off x="3094038" y="3255963"/>
            <a:ext cx="400050" cy="449262"/>
          </a:xfrm>
          <a:prstGeom prst="chevron">
            <a:avLst>
              <a:gd name="adj" fmla="val 52514"/>
            </a:avLst>
          </a:prstGeom>
          <a:solidFill>
            <a:schemeClr val="accent1"/>
          </a:solidFill>
          <a:ln w="0" algn="ctr">
            <a:noFill/>
            <a:miter lim="800000"/>
            <a:headEnd/>
            <a:tailEnd/>
          </a:ln>
          <a:effectLst/>
        </p:spPr>
        <p:txBody>
          <a:bodyPr wrap="none" anchor="ctr"/>
          <a:lstStyle/>
          <a:p>
            <a:endParaRPr lang="en-US"/>
          </a:p>
        </p:txBody>
      </p:sp>
      <p:sp>
        <p:nvSpPr>
          <p:cNvPr id="77831" name="AutoShape 7"/>
          <p:cNvSpPr>
            <a:spLocks noChangeArrowheads="1"/>
          </p:cNvSpPr>
          <p:nvPr/>
        </p:nvSpPr>
        <p:spPr bwMode="gray">
          <a:xfrm>
            <a:off x="5556250" y="3255963"/>
            <a:ext cx="398463" cy="449262"/>
          </a:xfrm>
          <a:prstGeom prst="chevron">
            <a:avLst>
              <a:gd name="adj" fmla="val 52514"/>
            </a:avLst>
          </a:prstGeom>
          <a:solidFill>
            <a:schemeClr val="hlink"/>
          </a:solidFill>
          <a:ln w="0" algn="ctr">
            <a:noFill/>
            <a:miter lim="800000"/>
            <a:headEnd/>
            <a:tailEnd/>
          </a:ln>
          <a:effectLst/>
        </p:spPr>
        <p:txBody>
          <a:bodyPr wrap="none" anchor="ctr"/>
          <a:lstStyle/>
          <a:p>
            <a:endParaRPr lang="en-US"/>
          </a:p>
        </p:txBody>
      </p:sp>
      <p:sp>
        <p:nvSpPr>
          <p:cNvPr id="77832" name="Oval 8"/>
          <p:cNvSpPr>
            <a:spLocks noChangeArrowheads="1"/>
          </p:cNvSpPr>
          <p:nvPr/>
        </p:nvSpPr>
        <p:spPr bwMode="gray">
          <a:xfrm>
            <a:off x="6164263" y="2636838"/>
            <a:ext cx="1703387" cy="1687512"/>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en-US"/>
          </a:p>
        </p:txBody>
      </p:sp>
      <p:sp>
        <p:nvSpPr>
          <p:cNvPr id="77833" name="Oval 9"/>
          <p:cNvSpPr>
            <a:spLocks noChangeArrowheads="1"/>
          </p:cNvSpPr>
          <p:nvPr/>
        </p:nvSpPr>
        <p:spPr bwMode="gray">
          <a:xfrm>
            <a:off x="6164263" y="2636838"/>
            <a:ext cx="1703387" cy="1687512"/>
          </a:xfrm>
          <a:prstGeom prst="ellipse">
            <a:avLst/>
          </a:prstGeom>
          <a:gradFill rotWithShape="1">
            <a:gsLst>
              <a:gs pos="0">
                <a:schemeClr val="hlink">
                  <a:alpha val="32001"/>
                </a:schemeClr>
              </a:gs>
              <a:gs pos="100000">
                <a:schemeClr val="hlink">
                  <a:gamma/>
                  <a:shade val="0"/>
                  <a:invGamma/>
                  <a:alpha val="89999"/>
                </a:schemeClr>
              </a:gs>
            </a:gsLst>
            <a:lin ang="2700000" scaled="1"/>
          </a:gradFill>
          <a:ln w="38100" algn="ctr">
            <a:noFill/>
            <a:round/>
            <a:headEnd/>
            <a:tailEnd/>
          </a:ln>
          <a:effectLst/>
        </p:spPr>
        <p:txBody>
          <a:bodyPr anchor="ctr">
            <a:spAutoFit/>
          </a:bodyPr>
          <a:lstStyle/>
          <a:p>
            <a:endParaRPr lang="en-US"/>
          </a:p>
        </p:txBody>
      </p:sp>
      <p:sp>
        <p:nvSpPr>
          <p:cNvPr id="77834" name="Oval 10"/>
          <p:cNvSpPr>
            <a:spLocks noChangeArrowheads="1"/>
          </p:cNvSpPr>
          <p:nvPr/>
        </p:nvSpPr>
        <p:spPr bwMode="gray">
          <a:xfrm>
            <a:off x="6275388" y="2747963"/>
            <a:ext cx="1481137" cy="1466850"/>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en-US"/>
          </a:p>
        </p:txBody>
      </p:sp>
      <p:sp>
        <p:nvSpPr>
          <p:cNvPr id="77835" name="Oval 11"/>
          <p:cNvSpPr>
            <a:spLocks noChangeArrowheads="1"/>
          </p:cNvSpPr>
          <p:nvPr/>
        </p:nvSpPr>
        <p:spPr bwMode="gray">
          <a:xfrm>
            <a:off x="6300788" y="2755900"/>
            <a:ext cx="1481137" cy="1466850"/>
          </a:xfrm>
          <a:prstGeom prst="ellipse">
            <a:avLst/>
          </a:prstGeom>
          <a:gradFill rotWithShape="1">
            <a:gsLst>
              <a:gs pos="0">
                <a:schemeClr val="hlink">
                  <a:gamma/>
                  <a:shade val="63529"/>
                  <a:invGamma/>
                </a:schemeClr>
              </a:gs>
              <a:gs pos="100000">
                <a:schemeClr val="hlink">
                  <a:alpha val="0"/>
                </a:schemeClr>
              </a:gs>
            </a:gsLst>
            <a:lin ang="2700000" scaled="1"/>
          </a:gradFill>
          <a:ln w="38100" algn="ctr">
            <a:noFill/>
            <a:round/>
            <a:headEnd/>
            <a:tailEnd/>
          </a:ln>
          <a:effectLst/>
        </p:spPr>
        <p:txBody>
          <a:bodyPr anchor="ctr">
            <a:spAutoFit/>
          </a:bodyPr>
          <a:lstStyle/>
          <a:p>
            <a:endParaRPr lang="en-US"/>
          </a:p>
        </p:txBody>
      </p:sp>
      <p:sp>
        <p:nvSpPr>
          <p:cNvPr id="77836" name="Oval 12"/>
          <p:cNvSpPr>
            <a:spLocks noChangeArrowheads="1"/>
          </p:cNvSpPr>
          <p:nvPr/>
        </p:nvSpPr>
        <p:spPr bwMode="gray">
          <a:xfrm>
            <a:off x="6354763" y="2819400"/>
            <a:ext cx="1335087" cy="1320800"/>
          </a:xfrm>
          <a:prstGeom prst="ellipse">
            <a:avLst/>
          </a:prstGeom>
          <a:solidFill>
            <a:srgbClr val="333333"/>
          </a:solidFill>
          <a:ln w="38100" algn="ctr">
            <a:noFill/>
            <a:round/>
            <a:headEnd/>
            <a:tailEnd/>
          </a:ln>
          <a:effectLst/>
        </p:spPr>
        <p:txBody>
          <a:bodyPr anchor="ctr">
            <a:spAutoFit/>
          </a:bodyPr>
          <a:lstStyle/>
          <a:p>
            <a:endParaRPr lang="en-US"/>
          </a:p>
        </p:txBody>
      </p:sp>
      <p:sp>
        <p:nvSpPr>
          <p:cNvPr id="77837" name="Oval 13"/>
          <p:cNvSpPr>
            <a:spLocks noChangeArrowheads="1"/>
          </p:cNvSpPr>
          <p:nvPr/>
        </p:nvSpPr>
        <p:spPr bwMode="gray">
          <a:xfrm>
            <a:off x="1238250" y="2632075"/>
            <a:ext cx="1703388" cy="1687513"/>
          </a:xfrm>
          <a:prstGeom prst="ellipse">
            <a:avLst/>
          </a:prstGeom>
          <a:gradFill rotWithShape="1">
            <a:gsLst>
              <a:gs pos="0">
                <a:schemeClr val="folHlink">
                  <a:gamma/>
                  <a:tint val="0"/>
                  <a:invGamma/>
                </a:schemeClr>
              </a:gs>
              <a:gs pos="50000">
                <a:schemeClr val="folHlink"/>
              </a:gs>
              <a:gs pos="100000">
                <a:schemeClr val="folHlink">
                  <a:gamma/>
                  <a:tint val="0"/>
                  <a:invGamma/>
                </a:schemeClr>
              </a:gs>
            </a:gsLst>
            <a:lin ang="2700000" scaled="1"/>
          </a:gradFill>
          <a:ln w="38100" algn="ctr">
            <a:noFill/>
            <a:round/>
            <a:headEnd/>
            <a:tailEnd/>
          </a:ln>
          <a:effectLst/>
        </p:spPr>
        <p:txBody>
          <a:bodyPr wrap="none" anchor="ctr">
            <a:spAutoFit/>
          </a:bodyPr>
          <a:lstStyle/>
          <a:p>
            <a:endParaRPr lang="en-US"/>
          </a:p>
        </p:txBody>
      </p:sp>
      <p:sp>
        <p:nvSpPr>
          <p:cNvPr id="77838" name="Oval 14"/>
          <p:cNvSpPr>
            <a:spLocks noChangeArrowheads="1"/>
          </p:cNvSpPr>
          <p:nvPr/>
        </p:nvSpPr>
        <p:spPr bwMode="gray">
          <a:xfrm>
            <a:off x="1238250" y="2632075"/>
            <a:ext cx="1703388" cy="1687513"/>
          </a:xfrm>
          <a:prstGeom prst="ellipse">
            <a:avLst/>
          </a:prstGeom>
          <a:gradFill rotWithShape="1">
            <a:gsLst>
              <a:gs pos="0">
                <a:schemeClr val="folHlink">
                  <a:alpha val="32001"/>
                </a:schemeClr>
              </a:gs>
              <a:gs pos="100000">
                <a:schemeClr val="folHlink">
                  <a:gamma/>
                  <a:shade val="0"/>
                  <a:invGamma/>
                  <a:alpha val="89999"/>
                </a:schemeClr>
              </a:gs>
            </a:gsLst>
            <a:lin ang="2700000" scaled="1"/>
          </a:gradFill>
          <a:ln w="38100" algn="ctr">
            <a:noFill/>
            <a:round/>
            <a:headEnd/>
            <a:tailEnd/>
          </a:ln>
          <a:effectLst/>
        </p:spPr>
        <p:txBody>
          <a:bodyPr wrap="none" anchor="ctr">
            <a:spAutoFit/>
          </a:bodyPr>
          <a:lstStyle/>
          <a:p>
            <a:endParaRPr lang="en-US"/>
          </a:p>
        </p:txBody>
      </p:sp>
      <p:sp>
        <p:nvSpPr>
          <p:cNvPr id="77839" name="Oval 15"/>
          <p:cNvSpPr>
            <a:spLocks noChangeArrowheads="1"/>
          </p:cNvSpPr>
          <p:nvPr/>
        </p:nvSpPr>
        <p:spPr bwMode="gray">
          <a:xfrm>
            <a:off x="1349375" y="2741613"/>
            <a:ext cx="1481138" cy="1466850"/>
          </a:xfrm>
          <a:prstGeom prst="ellipse">
            <a:avLst/>
          </a:prstGeom>
          <a:gradFill rotWithShape="1">
            <a:gsLst>
              <a:gs pos="0">
                <a:schemeClr val="folHlink">
                  <a:gamma/>
                  <a:shade val="54118"/>
                  <a:invGamma/>
                </a:schemeClr>
              </a:gs>
              <a:gs pos="50000">
                <a:schemeClr val="folHlink"/>
              </a:gs>
              <a:gs pos="100000">
                <a:schemeClr val="folHlink">
                  <a:gamma/>
                  <a:shade val="54118"/>
                  <a:invGamma/>
                </a:schemeClr>
              </a:gs>
            </a:gsLst>
            <a:lin ang="18900000" scaled="1"/>
          </a:gradFill>
          <a:ln w="38100" algn="ctr">
            <a:noFill/>
            <a:round/>
            <a:headEnd/>
            <a:tailEnd/>
          </a:ln>
          <a:effectLst/>
        </p:spPr>
        <p:txBody>
          <a:bodyPr anchor="ctr">
            <a:spAutoFit/>
          </a:bodyPr>
          <a:lstStyle/>
          <a:p>
            <a:endParaRPr lang="en-US"/>
          </a:p>
        </p:txBody>
      </p:sp>
      <p:sp>
        <p:nvSpPr>
          <p:cNvPr id="77840" name="Oval 16"/>
          <p:cNvSpPr>
            <a:spLocks noChangeArrowheads="1"/>
          </p:cNvSpPr>
          <p:nvPr/>
        </p:nvSpPr>
        <p:spPr bwMode="gray">
          <a:xfrm>
            <a:off x="1350963" y="2744788"/>
            <a:ext cx="1481137" cy="1466850"/>
          </a:xfrm>
          <a:prstGeom prst="ellipse">
            <a:avLst/>
          </a:prstGeom>
          <a:gradFill rotWithShape="1">
            <a:gsLst>
              <a:gs pos="0">
                <a:schemeClr val="folHlink">
                  <a:gamma/>
                  <a:shade val="63529"/>
                  <a:invGamma/>
                </a:schemeClr>
              </a:gs>
              <a:gs pos="100000">
                <a:schemeClr val="folHlink">
                  <a:alpha val="0"/>
                </a:schemeClr>
              </a:gs>
            </a:gsLst>
            <a:lin ang="2700000" scaled="1"/>
          </a:gradFill>
          <a:ln w="38100" algn="ctr">
            <a:noFill/>
            <a:round/>
            <a:headEnd/>
            <a:tailEnd/>
          </a:ln>
          <a:effectLst/>
        </p:spPr>
        <p:txBody>
          <a:bodyPr anchor="ctr">
            <a:spAutoFit/>
          </a:bodyPr>
          <a:lstStyle/>
          <a:p>
            <a:endParaRPr lang="en-US"/>
          </a:p>
        </p:txBody>
      </p:sp>
      <p:sp>
        <p:nvSpPr>
          <p:cNvPr id="77841" name="Oval 17"/>
          <p:cNvSpPr>
            <a:spLocks noChangeArrowheads="1"/>
          </p:cNvSpPr>
          <p:nvPr/>
        </p:nvSpPr>
        <p:spPr bwMode="gray">
          <a:xfrm>
            <a:off x="1423988" y="2816225"/>
            <a:ext cx="1333500" cy="1320800"/>
          </a:xfrm>
          <a:prstGeom prst="ellipse">
            <a:avLst/>
          </a:prstGeom>
          <a:solidFill>
            <a:srgbClr val="333333"/>
          </a:solidFill>
          <a:ln w="38100" algn="ctr">
            <a:noFill/>
            <a:round/>
            <a:headEnd/>
            <a:tailEnd/>
          </a:ln>
          <a:effectLst/>
        </p:spPr>
        <p:txBody>
          <a:bodyPr anchor="ctr">
            <a:spAutoFit/>
          </a:bodyPr>
          <a:lstStyle/>
          <a:p>
            <a:endParaRPr lang="en-US"/>
          </a:p>
        </p:txBody>
      </p:sp>
      <p:grpSp>
        <p:nvGrpSpPr>
          <p:cNvPr id="77842" name="Group 18"/>
          <p:cNvGrpSpPr>
            <a:grpSpLocks/>
          </p:cNvGrpSpPr>
          <p:nvPr/>
        </p:nvGrpSpPr>
        <p:grpSpPr bwMode="auto">
          <a:xfrm>
            <a:off x="1444625" y="2835275"/>
            <a:ext cx="1290638" cy="1277938"/>
            <a:chOff x="4166" y="1706"/>
            <a:chExt cx="1252" cy="1252"/>
          </a:xfrm>
        </p:grpSpPr>
        <p:sp>
          <p:nvSpPr>
            <p:cNvPr id="77843" name="Oval 19"/>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77844" name="Oval 20"/>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77845" name="Oval 21"/>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77846" name="Oval 22"/>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sp>
        <p:nvSpPr>
          <p:cNvPr id="77847" name="Oval 23"/>
          <p:cNvSpPr>
            <a:spLocks noChangeArrowheads="1"/>
          </p:cNvSpPr>
          <p:nvPr/>
        </p:nvSpPr>
        <p:spPr bwMode="gray">
          <a:xfrm>
            <a:off x="3702050" y="2636838"/>
            <a:ext cx="1703388" cy="1687512"/>
          </a:xfrm>
          <a:prstGeom prst="ellipse">
            <a:avLst/>
          </a:prstGeom>
          <a:gradFill rotWithShape="1">
            <a:gsLst>
              <a:gs pos="0">
                <a:schemeClr val="accent1">
                  <a:gamma/>
                  <a:tint val="0"/>
                  <a:invGamma/>
                </a:schemeClr>
              </a:gs>
              <a:gs pos="50000">
                <a:schemeClr val="accent1"/>
              </a:gs>
              <a:gs pos="100000">
                <a:schemeClr val="accent1">
                  <a:gamma/>
                  <a:tint val="0"/>
                  <a:invGamma/>
                </a:schemeClr>
              </a:gs>
            </a:gsLst>
            <a:lin ang="2700000" scaled="1"/>
          </a:gradFill>
          <a:ln w="38100" algn="ctr">
            <a:noFill/>
            <a:round/>
            <a:headEnd/>
            <a:tailEnd/>
          </a:ln>
          <a:effectLst/>
        </p:spPr>
        <p:txBody>
          <a:bodyPr wrap="none" anchor="ctr">
            <a:spAutoFit/>
          </a:bodyPr>
          <a:lstStyle/>
          <a:p>
            <a:endParaRPr lang="en-US"/>
          </a:p>
        </p:txBody>
      </p:sp>
      <p:sp>
        <p:nvSpPr>
          <p:cNvPr id="77848" name="Oval 24"/>
          <p:cNvSpPr>
            <a:spLocks noChangeArrowheads="1"/>
          </p:cNvSpPr>
          <p:nvPr/>
        </p:nvSpPr>
        <p:spPr bwMode="gray">
          <a:xfrm>
            <a:off x="3702050" y="2636838"/>
            <a:ext cx="1703388" cy="1687512"/>
          </a:xfrm>
          <a:prstGeom prst="ellipse">
            <a:avLst/>
          </a:prstGeom>
          <a:gradFill rotWithShape="1">
            <a:gsLst>
              <a:gs pos="0">
                <a:schemeClr val="accent1">
                  <a:alpha val="32001"/>
                </a:schemeClr>
              </a:gs>
              <a:gs pos="100000">
                <a:schemeClr val="accent1">
                  <a:gamma/>
                  <a:shade val="46275"/>
                  <a:invGamma/>
                </a:schemeClr>
              </a:gs>
            </a:gsLst>
            <a:lin ang="2700000" scaled="1"/>
          </a:gradFill>
          <a:ln w="38100" algn="ctr">
            <a:noFill/>
            <a:round/>
            <a:headEnd/>
            <a:tailEnd/>
          </a:ln>
          <a:effectLst/>
        </p:spPr>
        <p:txBody>
          <a:bodyPr wrap="none" anchor="ctr">
            <a:spAutoFit/>
          </a:bodyPr>
          <a:lstStyle/>
          <a:p>
            <a:endParaRPr lang="en-US"/>
          </a:p>
        </p:txBody>
      </p:sp>
      <p:sp>
        <p:nvSpPr>
          <p:cNvPr id="77849" name="Oval 25"/>
          <p:cNvSpPr>
            <a:spLocks noChangeArrowheads="1"/>
          </p:cNvSpPr>
          <p:nvPr/>
        </p:nvSpPr>
        <p:spPr bwMode="gray">
          <a:xfrm>
            <a:off x="3813175" y="2747963"/>
            <a:ext cx="1481138" cy="1466850"/>
          </a:xfrm>
          <a:prstGeom prst="ellipse">
            <a:avLst/>
          </a:prstGeom>
          <a:gradFill rotWithShape="1">
            <a:gsLst>
              <a:gs pos="0">
                <a:schemeClr val="accent1">
                  <a:gamma/>
                  <a:shade val="54118"/>
                  <a:invGamma/>
                </a:schemeClr>
              </a:gs>
              <a:gs pos="50000">
                <a:schemeClr val="accent1"/>
              </a:gs>
              <a:gs pos="100000">
                <a:schemeClr val="accent1">
                  <a:gamma/>
                  <a:shade val="54118"/>
                  <a:invGamma/>
                </a:schemeClr>
              </a:gs>
            </a:gsLst>
            <a:lin ang="18900000" scaled="1"/>
          </a:gradFill>
          <a:ln w="38100" algn="ctr">
            <a:noFill/>
            <a:round/>
            <a:headEnd/>
            <a:tailEnd/>
          </a:ln>
          <a:effectLst/>
        </p:spPr>
        <p:txBody>
          <a:bodyPr anchor="ctr">
            <a:spAutoFit/>
          </a:bodyPr>
          <a:lstStyle/>
          <a:p>
            <a:endParaRPr lang="en-US"/>
          </a:p>
        </p:txBody>
      </p:sp>
      <p:sp>
        <p:nvSpPr>
          <p:cNvPr id="77850" name="Oval 26"/>
          <p:cNvSpPr>
            <a:spLocks noChangeArrowheads="1"/>
          </p:cNvSpPr>
          <p:nvPr/>
        </p:nvSpPr>
        <p:spPr bwMode="gray">
          <a:xfrm>
            <a:off x="3814763" y="2749550"/>
            <a:ext cx="1481137" cy="1466850"/>
          </a:xfrm>
          <a:prstGeom prst="ellipse">
            <a:avLst/>
          </a:prstGeom>
          <a:gradFill rotWithShape="1">
            <a:gsLst>
              <a:gs pos="0">
                <a:schemeClr val="accent1">
                  <a:gamma/>
                  <a:shade val="63529"/>
                  <a:invGamma/>
                </a:schemeClr>
              </a:gs>
              <a:gs pos="100000">
                <a:schemeClr val="accent1">
                  <a:alpha val="0"/>
                </a:schemeClr>
              </a:gs>
            </a:gsLst>
            <a:lin ang="2700000" scaled="1"/>
          </a:gradFill>
          <a:ln w="38100" algn="ctr">
            <a:noFill/>
            <a:round/>
            <a:headEnd/>
            <a:tailEnd/>
          </a:ln>
          <a:effectLst/>
        </p:spPr>
        <p:txBody>
          <a:bodyPr anchor="ctr">
            <a:spAutoFit/>
          </a:bodyPr>
          <a:lstStyle/>
          <a:p>
            <a:endParaRPr lang="en-US"/>
          </a:p>
        </p:txBody>
      </p:sp>
      <p:sp>
        <p:nvSpPr>
          <p:cNvPr id="77851" name="Oval 27"/>
          <p:cNvSpPr>
            <a:spLocks noChangeArrowheads="1"/>
          </p:cNvSpPr>
          <p:nvPr/>
        </p:nvSpPr>
        <p:spPr bwMode="gray">
          <a:xfrm>
            <a:off x="3886200" y="2819400"/>
            <a:ext cx="1333500" cy="1320800"/>
          </a:xfrm>
          <a:prstGeom prst="ellipse">
            <a:avLst/>
          </a:prstGeom>
          <a:solidFill>
            <a:srgbClr val="333333"/>
          </a:solidFill>
          <a:ln w="38100" algn="ctr">
            <a:noFill/>
            <a:round/>
            <a:headEnd/>
            <a:tailEnd/>
          </a:ln>
          <a:effectLst/>
        </p:spPr>
        <p:txBody>
          <a:bodyPr anchor="ctr">
            <a:spAutoFit/>
          </a:bodyPr>
          <a:lstStyle/>
          <a:p>
            <a:endParaRPr lang="en-US"/>
          </a:p>
        </p:txBody>
      </p:sp>
      <p:grpSp>
        <p:nvGrpSpPr>
          <p:cNvPr id="77852" name="Group 28"/>
          <p:cNvGrpSpPr>
            <a:grpSpLocks/>
          </p:cNvGrpSpPr>
          <p:nvPr/>
        </p:nvGrpSpPr>
        <p:grpSpPr bwMode="auto">
          <a:xfrm>
            <a:off x="3908425" y="2835275"/>
            <a:ext cx="1290638" cy="1277938"/>
            <a:chOff x="4166" y="1706"/>
            <a:chExt cx="1252" cy="1252"/>
          </a:xfrm>
        </p:grpSpPr>
        <p:sp>
          <p:nvSpPr>
            <p:cNvPr id="77853" name="Oval 29"/>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77854" name="Oval 30"/>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77855" name="Oval 31"/>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77856" name="Oval 32"/>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grpSp>
        <p:nvGrpSpPr>
          <p:cNvPr id="77857" name="Group 33"/>
          <p:cNvGrpSpPr>
            <a:grpSpLocks/>
          </p:cNvGrpSpPr>
          <p:nvPr/>
        </p:nvGrpSpPr>
        <p:grpSpPr bwMode="auto">
          <a:xfrm>
            <a:off x="6378575" y="2835275"/>
            <a:ext cx="1292225" cy="1277938"/>
            <a:chOff x="4166" y="1706"/>
            <a:chExt cx="1252" cy="1252"/>
          </a:xfrm>
        </p:grpSpPr>
        <p:sp>
          <p:nvSpPr>
            <p:cNvPr id="77858" name="Oval 34"/>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77859" name="Oval 35"/>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77860" name="Oval 36"/>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77861" name="Oval 37"/>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sp>
        <p:nvSpPr>
          <p:cNvPr id="77862" name="Text Box 38"/>
          <p:cNvSpPr txBox="1">
            <a:spLocks noChangeArrowheads="1"/>
          </p:cNvSpPr>
          <p:nvPr/>
        </p:nvSpPr>
        <p:spPr bwMode="gray">
          <a:xfrm>
            <a:off x="1187756" y="3013075"/>
            <a:ext cx="1781257" cy="1323439"/>
          </a:xfrm>
          <a:prstGeom prst="rect">
            <a:avLst/>
          </a:prstGeom>
          <a:noFill/>
          <a:ln w="9525" algn="ctr">
            <a:noFill/>
            <a:miter lim="800000"/>
            <a:headEnd/>
            <a:tailEnd/>
          </a:ln>
          <a:effectLst/>
        </p:spPr>
        <p:txBody>
          <a:bodyPr wrap="none">
            <a:spAutoFit/>
          </a:bodyPr>
          <a:lstStyle/>
          <a:p>
            <a:pPr algn="ctr" eaLnBrk="0" hangingPunct="0"/>
            <a:r>
              <a:rPr lang="en-US" sz="2000" b="1" dirty="0" smtClean="0">
                <a:solidFill>
                  <a:srgbClr val="000000"/>
                </a:solidFill>
              </a:rPr>
              <a:t>Independent </a:t>
            </a:r>
          </a:p>
          <a:p>
            <a:pPr algn="ctr" eaLnBrk="0" hangingPunct="0"/>
            <a:r>
              <a:rPr lang="en-US" sz="2000" b="1" dirty="0" smtClean="0">
                <a:solidFill>
                  <a:srgbClr val="000000"/>
                </a:solidFill>
              </a:rPr>
              <a:t>Monetary </a:t>
            </a:r>
          </a:p>
          <a:p>
            <a:pPr algn="ctr" eaLnBrk="0" hangingPunct="0"/>
            <a:r>
              <a:rPr lang="en-US" sz="2000" b="1" dirty="0" smtClean="0">
                <a:solidFill>
                  <a:srgbClr val="000000"/>
                </a:solidFill>
              </a:rPr>
              <a:t>Policy</a:t>
            </a:r>
          </a:p>
          <a:p>
            <a:pPr algn="ctr" eaLnBrk="0" hangingPunct="0"/>
            <a:endParaRPr lang="en-US" sz="2000" b="1" dirty="0">
              <a:solidFill>
                <a:srgbClr val="000000"/>
              </a:solidFill>
            </a:endParaRPr>
          </a:p>
        </p:txBody>
      </p:sp>
      <p:sp>
        <p:nvSpPr>
          <p:cNvPr id="77863" name="Text Box 39"/>
          <p:cNvSpPr txBox="1">
            <a:spLocks noChangeArrowheads="1"/>
          </p:cNvSpPr>
          <p:nvPr/>
        </p:nvSpPr>
        <p:spPr bwMode="gray">
          <a:xfrm>
            <a:off x="4028738" y="3089275"/>
            <a:ext cx="1168910" cy="707886"/>
          </a:xfrm>
          <a:prstGeom prst="rect">
            <a:avLst/>
          </a:prstGeom>
          <a:noFill/>
          <a:ln w="9525" algn="ctr">
            <a:noFill/>
            <a:miter lim="800000"/>
            <a:headEnd/>
            <a:tailEnd/>
          </a:ln>
          <a:effectLst/>
        </p:spPr>
        <p:txBody>
          <a:bodyPr wrap="none">
            <a:spAutoFit/>
          </a:bodyPr>
          <a:lstStyle/>
          <a:p>
            <a:pPr algn="ctr" eaLnBrk="0" hangingPunct="0"/>
            <a:r>
              <a:rPr lang="en-US" sz="2000" b="1" dirty="0" smtClean="0">
                <a:solidFill>
                  <a:srgbClr val="000000"/>
                </a:solidFill>
              </a:rPr>
              <a:t>Capital</a:t>
            </a:r>
          </a:p>
          <a:p>
            <a:pPr algn="ctr" eaLnBrk="0" hangingPunct="0"/>
            <a:r>
              <a:rPr lang="en-US" sz="2000" b="1" dirty="0" smtClean="0">
                <a:solidFill>
                  <a:srgbClr val="000000"/>
                </a:solidFill>
              </a:rPr>
              <a:t>account</a:t>
            </a:r>
            <a:endParaRPr lang="en-US" sz="2000" b="1" dirty="0">
              <a:solidFill>
                <a:srgbClr val="000000"/>
              </a:solidFill>
            </a:endParaRPr>
          </a:p>
        </p:txBody>
      </p:sp>
      <p:sp>
        <p:nvSpPr>
          <p:cNvPr id="77864" name="Text Box 40"/>
          <p:cNvSpPr txBox="1">
            <a:spLocks noChangeArrowheads="1"/>
          </p:cNvSpPr>
          <p:nvPr/>
        </p:nvSpPr>
        <p:spPr bwMode="gray">
          <a:xfrm>
            <a:off x="6343650" y="3013075"/>
            <a:ext cx="1479892" cy="923330"/>
          </a:xfrm>
          <a:prstGeom prst="rect">
            <a:avLst/>
          </a:prstGeom>
          <a:noFill/>
          <a:ln w="9525" algn="ctr">
            <a:noFill/>
            <a:miter lim="800000"/>
            <a:headEnd/>
            <a:tailEnd/>
          </a:ln>
          <a:effectLst/>
        </p:spPr>
        <p:txBody>
          <a:bodyPr wrap="none">
            <a:spAutoFit/>
          </a:bodyPr>
          <a:lstStyle/>
          <a:p>
            <a:pPr algn="ctr"/>
            <a:r>
              <a:rPr lang="en-US" b="1" dirty="0" smtClean="0"/>
              <a:t>Fully </a:t>
            </a:r>
          </a:p>
          <a:p>
            <a:pPr algn="ctr"/>
            <a:r>
              <a:rPr lang="en-US" b="1" dirty="0" smtClean="0"/>
              <a:t>convertible </a:t>
            </a:r>
          </a:p>
          <a:p>
            <a:pPr algn="ctr"/>
            <a:r>
              <a:rPr lang="en-US" b="1" dirty="0" smtClean="0"/>
              <a:t>currency</a:t>
            </a:r>
            <a:endParaRPr lang="en-US" b="1" dirty="0"/>
          </a:p>
        </p:txBody>
      </p:sp>
      <p:pic>
        <p:nvPicPr>
          <p:cNvPr id="41" name="Picture 40" descr="canstock6618701.jpg"/>
          <p:cNvPicPr>
            <a:picLocks noChangeAspect="1"/>
          </p:cNvPicPr>
          <p:nvPr/>
        </p:nvPicPr>
        <p:blipFill>
          <a:blip r:embed="rId3"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77837"/>
                                        </p:tgtEl>
                                        <p:attrNameLst>
                                          <p:attrName>style.visibility</p:attrName>
                                        </p:attrNameLst>
                                      </p:cBhvr>
                                      <p:to>
                                        <p:strVal val="visible"/>
                                      </p:to>
                                    </p:set>
                                    <p:anim calcmode="lin" valueType="num">
                                      <p:cBhvr>
                                        <p:cTn id="7" dur="500" fill="hold"/>
                                        <p:tgtEl>
                                          <p:spTgt spid="77837"/>
                                        </p:tgtEl>
                                        <p:attrNameLst>
                                          <p:attrName>ppt_w</p:attrName>
                                        </p:attrNameLst>
                                      </p:cBhvr>
                                      <p:tavLst>
                                        <p:tav tm="0">
                                          <p:val>
                                            <p:strVal val="#ppt_w*0.05"/>
                                          </p:val>
                                        </p:tav>
                                        <p:tav tm="100000">
                                          <p:val>
                                            <p:strVal val="#ppt_w"/>
                                          </p:val>
                                        </p:tav>
                                      </p:tavLst>
                                    </p:anim>
                                    <p:anim calcmode="lin" valueType="num">
                                      <p:cBhvr>
                                        <p:cTn id="8" dur="500" fill="hold"/>
                                        <p:tgtEl>
                                          <p:spTgt spid="77837"/>
                                        </p:tgtEl>
                                        <p:attrNameLst>
                                          <p:attrName>ppt_h</p:attrName>
                                        </p:attrNameLst>
                                      </p:cBhvr>
                                      <p:tavLst>
                                        <p:tav tm="0">
                                          <p:val>
                                            <p:strVal val="#ppt_h"/>
                                          </p:val>
                                        </p:tav>
                                        <p:tav tm="100000">
                                          <p:val>
                                            <p:strVal val="#ppt_h"/>
                                          </p:val>
                                        </p:tav>
                                      </p:tavLst>
                                    </p:anim>
                                    <p:anim calcmode="lin" valueType="num">
                                      <p:cBhvr>
                                        <p:cTn id="9" dur="500" fill="hold"/>
                                        <p:tgtEl>
                                          <p:spTgt spid="77837"/>
                                        </p:tgtEl>
                                        <p:attrNameLst>
                                          <p:attrName>ppt_x</p:attrName>
                                        </p:attrNameLst>
                                      </p:cBhvr>
                                      <p:tavLst>
                                        <p:tav tm="0">
                                          <p:val>
                                            <p:strVal val="#ppt_x-.2"/>
                                          </p:val>
                                        </p:tav>
                                        <p:tav tm="100000">
                                          <p:val>
                                            <p:strVal val="#ppt_x"/>
                                          </p:val>
                                        </p:tav>
                                      </p:tavLst>
                                    </p:anim>
                                    <p:anim calcmode="lin" valueType="num">
                                      <p:cBhvr>
                                        <p:cTn id="10" dur="500" fill="hold"/>
                                        <p:tgtEl>
                                          <p:spTgt spid="77837"/>
                                        </p:tgtEl>
                                        <p:attrNameLst>
                                          <p:attrName>ppt_y</p:attrName>
                                        </p:attrNameLst>
                                      </p:cBhvr>
                                      <p:tavLst>
                                        <p:tav tm="0">
                                          <p:val>
                                            <p:strVal val="#ppt_y"/>
                                          </p:val>
                                        </p:tav>
                                        <p:tav tm="100000">
                                          <p:val>
                                            <p:strVal val="#ppt_y"/>
                                          </p:val>
                                        </p:tav>
                                      </p:tavLst>
                                    </p:anim>
                                    <p:animEffect transition="in" filter="fade">
                                      <p:cBhvr>
                                        <p:cTn id="11" dur="500"/>
                                        <p:tgtEl>
                                          <p:spTgt spid="77837"/>
                                        </p:tgtEl>
                                      </p:cBhvr>
                                    </p:animEffect>
                                  </p:childTnLst>
                                </p:cTn>
                              </p:par>
                              <p:par>
                                <p:cTn id="12" presetID="54" presetClass="entr" presetSubtype="0" accel="100000" fill="hold" grpId="0" nodeType="withEffect">
                                  <p:stCondLst>
                                    <p:cond delay="0"/>
                                  </p:stCondLst>
                                  <p:childTnLst>
                                    <p:set>
                                      <p:cBhvr>
                                        <p:cTn id="13" dur="1" fill="hold">
                                          <p:stCondLst>
                                            <p:cond delay="0"/>
                                          </p:stCondLst>
                                        </p:cTn>
                                        <p:tgtEl>
                                          <p:spTgt spid="77838"/>
                                        </p:tgtEl>
                                        <p:attrNameLst>
                                          <p:attrName>style.visibility</p:attrName>
                                        </p:attrNameLst>
                                      </p:cBhvr>
                                      <p:to>
                                        <p:strVal val="visible"/>
                                      </p:to>
                                    </p:set>
                                    <p:anim calcmode="lin" valueType="num">
                                      <p:cBhvr>
                                        <p:cTn id="14" dur="500" fill="hold"/>
                                        <p:tgtEl>
                                          <p:spTgt spid="77838"/>
                                        </p:tgtEl>
                                        <p:attrNameLst>
                                          <p:attrName>ppt_w</p:attrName>
                                        </p:attrNameLst>
                                      </p:cBhvr>
                                      <p:tavLst>
                                        <p:tav tm="0">
                                          <p:val>
                                            <p:strVal val="#ppt_w*0.05"/>
                                          </p:val>
                                        </p:tav>
                                        <p:tav tm="100000">
                                          <p:val>
                                            <p:strVal val="#ppt_w"/>
                                          </p:val>
                                        </p:tav>
                                      </p:tavLst>
                                    </p:anim>
                                    <p:anim calcmode="lin" valueType="num">
                                      <p:cBhvr>
                                        <p:cTn id="15" dur="500" fill="hold"/>
                                        <p:tgtEl>
                                          <p:spTgt spid="77838"/>
                                        </p:tgtEl>
                                        <p:attrNameLst>
                                          <p:attrName>ppt_h</p:attrName>
                                        </p:attrNameLst>
                                      </p:cBhvr>
                                      <p:tavLst>
                                        <p:tav tm="0">
                                          <p:val>
                                            <p:strVal val="#ppt_h"/>
                                          </p:val>
                                        </p:tav>
                                        <p:tav tm="100000">
                                          <p:val>
                                            <p:strVal val="#ppt_h"/>
                                          </p:val>
                                        </p:tav>
                                      </p:tavLst>
                                    </p:anim>
                                    <p:anim calcmode="lin" valueType="num">
                                      <p:cBhvr>
                                        <p:cTn id="16" dur="500" fill="hold"/>
                                        <p:tgtEl>
                                          <p:spTgt spid="77838"/>
                                        </p:tgtEl>
                                        <p:attrNameLst>
                                          <p:attrName>ppt_x</p:attrName>
                                        </p:attrNameLst>
                                      </p:cBhvr>
                                      <p:tavLst>
                                        <p:tav tm="0">
                                          <p:val>
                                            <p:strVal val="#ppt_x-.2"/>
                                          </p:val>
                                        </p:tav>
                                        <p:tav tm="100000">
                                          <p:val>
                                            <p:strVal val="#ppt_x"/>
                                          </p:val>
                                        </p:tav>
                                      </p:tavLst>
                                    </p:anim>
                                    <p:anim calcmode="lin" valueType="num">
                                      <p:cBhvr>
                                        <p:cTn id="17" dur="500" fill="hold"/>
                                        <p:tgtEl>
                                          <p:spTgt spid="77838"/>
                                        </p:tgtEl>
                                        <p:attrNameLst>
                                          <p:attrName>ppt_y</p:attrName>
                                        </p:attrNameLst>
                                      </p:cBhvr>
                                      <p:tavLst>
                                        <p:tav tm="0">
                                          <p:val>
                                            <p:strVal val="#ppt_y"/>
                                          </p:val>
                                        </p:tav>
                                        <p:tav tm="100000">
                                          <p:val>
                                            <p:strVal val="#ppt_y"/>
                                          </p:val>
                                        </p:tav>
                                      </p:tavLst>
                                    </p:anim>
                                    <p:animEffect transition="in" filter="fade">
                                      <p:cBhvr>
                                        <p:cTn id="18" dur="500"/>
                                        <p:tgtEl>
                                          <p:spTgt spid="77838"/>
                                        </p:tgtEl>
                                      </p:cBhvr>
                                    </p:animEffect>
                                  </p:childTnLst>
                                </p:cTn>
                              </p:par>
                              <p:par>
                                <p:cTn id="19" presetID="54" presetClass="entr" presetSubtype="0" accel="100000" fill="hold" grpId="0" nodeType="withEffect">
                                  <p:stCondLst>
                                    <p:cond delay="0"/>
                                  </p:stCondLst>
                                  <p:childTnLst>
                                    <p:set>
                                      <p:cBhvr>
                                        <p:cTn id="20" dur="1" fill="hold">
                                          <p:stCondLst>
                                            <p:cond delay="0"/>
                                          </p:stCondLst>
                                        </p:cTn>
                                        <p:tgtEl>
                                          <p:spTgt spid="77839"/>
                                        </p:tgtEl>
                                        <p:attrNameLst>
                                          <p:attrName>style.visibility</p:attrName>
                                        </p:attrNameLst>
                                      </p:cBhvr>
                                      <p:to>
                                        <p:strVal val="visible"/>
                                      </p:to>
                                    </p:set>
                                    <p:anim calcmode="lin" valueType="num">
                                      <p:cBhvr>
                                        <p:cTn id="21" dur="500" fill="hold"/>
                                        <p:tgtEl>
                                          <p:spTgt spid="77839"/>
                                        </p:tgtEl>
                                        <p:attrNameLst>
                                          <p:attrName>ppt_w</p:attrName>
                                        </p:attrNameLst>
                                      </p:cBhvr>
                                      <p:tavLst>
                                        <p:tav tm="0">
                                          <p:val>
                                            <p:strVal val="#ppt_w*0.05"/>
                                          </p:val>
                                        </p:tav>
                                        <p:tav tm="100000">
                                          <p:val>
                                            <p:strVal val="#ppt_w"/>
                                          </p:val>
                                        </p:tav>
                                      </p:tavLst>
                                    </p:anim>
                                    <p:anim calcmode="lin" valueType="num">
                                      <p:cBhvr>
                                        <p:cTn id="22" dur="500" fill="hold"/>
                                        <p:tgtEl>
                                          <p:spTgt spid="77839"/>
                                        </p:tgtEl>
                                        <p:attrNameLst>
                                          <p:attrName>ppt_h</p:attrName>
                                        </p:attrNameLst>
                                      </p:cBhvr>
                                      <p:tavLst>
                                        <p:tav tm="0">
                                          <p:val>
                                            <p:strVal val="#ppt_h"/>
                                          </p:val>
                                        </p:tav>
                                        <p:tav tm="100000">
                                          <p:val>
                                            <p:strVal val="#ppt_h"/>
                                          </p:val>
                                        </p:tav>
                                      </p:tavLst>
                                    </p:anim>
                                    <p:anim calcmode="lin" valueType="num">
                                      <p:cBhvr>
                                        <p:cTn id="23" dur="500" fill="hold"/>
                                        <p:tgtEl>
                                          <p:spTgt spid="77839"/>
                                        </p:tgtEl>
                                        <p:attrNameLst>
                                          <p:attrName>ppt_x</p:attrName>
                                        </p:attrNameLst>
                                      </p:cBhvr>
                                      <p:tavLst>
                                        <p:tav tm="0">
                                          <p:val>
                                            <p:strVal val="#ppt_x-.2"/>
                                          </p:val>
                                        </p:tav>
                                        <p:tav tm="100000">
                                          <p:val>
                                            <p:strVal val="#ppt_x"/>
                                          </p:val>
                                        </p:tav>
                                      </p:tavLst>
                                    </p:anim>
                                    <p:anim calcmode="lin" valueType="num">
                                      <p:cBhvr>
                                        <p:cTn id="24" dur="500" fill="hold"/>
                                        <p:tgtEl>
                                          <p:spTgt spid="77839"/>
                                        </p:tgtEl>
                                        <p:attrNameLst>
                                          <p:attrName>ppt_y</p:attrName>
                                        </p:attrNameLst>
                                      </p:cBhvr>
                                      <p:tavLst>
                                        <p:tav tm="0">
                                          <p:val>
                                            <p:strVal val="#ppt_y"/>
                                          </p:val>
                                        </p:tav>
                                        <p:tav tm="100000">
                                          <p:val>
                                            <p:strVal val="#ppt_y"/>
                                          </p:val>
                                        </p:tav>
                                      </p:tavLst>
                                    </p:anim>
                                    <p:animEffect transition="in" filter="fade">
                                      <p:cBhvr>
                                        <p:cTn id="25" dur="500"/>
                                        <p:tgtEl>
                                          <p:spTgt spid="77839"/>
                                        </p:tgtEl>
                                      </p:cBhvr>
                                    </p:animEffect>
                                  </p:childTnLst>
                                </p:cTn>
                              </p:par>
                              <p:par>
                                <p:cTn id="26" presetID="54" presetClass="entr" presetSubtype="0" accel="100000" fill="hold" grpId="0" nodeType="withEffect">
                                  <p:stCondLst>
                                    <p:cond delay="0"/>
                                  </p:stCondLst>
                                  <p:childTnLst>
                                    <p:set>
                                      <p:cBhvr>
                                        <p:cTn id="27" dur="1" fill="hold">
                                          <p:stCondLst>
                                            <p:cond delay="0"/>
                                          </p:stCondLst>
                                        </p:cTn>
                                        <p:tgtEl>
                                          <p:spTgt spid="77840"/>
                                        </p:tgtEl>
                                        <p:attrNameLst>
                                          <p:attrName>style.visibility</p:attrName>
                                        </p:attrNameLst>
                                      </p:cBhvr>
                                      <p:to>
                                        <p:strVal val="visible"/>
                                      </p:to>
                                    </p:set>
                                    <p:anim calcmode="lin" valueType="num">
                                      <p:cBhvr>
                                        <p:cTn id="28" dur="500" fill="hold"/>
                                        <p:tgtEl>
                                          <p:spTgt spid="77840"/>
                                        </p:tgtEl>
                                        <p:attrNameLst>
                                          <p:attrName>ppt_w</p:attrName>
                                        </p:attrNameLst>
                                      </p:cBhvr>
                                      <p:tavLst>
                                        <p:tav tm="0">
                                          <p:val>
                                            <p:strVal val="#ppt_w*0.05"/>
                                          </p:val>
                                        </p:tav>
                                        <p:tav tm="100000">
                                          <p:val>
                                            <p:strVal val="#ppt_w"/>
                                          </p:val>
                                        </p:tav>
                                      </p:tavLst>
                                    </p:anim>
                                    <p:anim calcmode="lin" valueType="num">
                                      <p:cBhvr>
                                        <p:cTn id="29" dur="500" fill="hold"/>
                                        <p:tgtEl>
                                          <p:spTgt spid="77840"/>
                                        </p:tgtEl>
                                        <p:attrNameLst>
                                          <p:attrName>ppt_h</p:attrName>
                                        </p:attrNameLst>
                                      </p:cBhvr>
                                      <p:tavLst>
                                        <p:tav tm="0">
                                          <p:val>
                                            <p:strVal val="#ppt_h"/>
                                          </p:val>
                                        </p:tav>
                                        <p:tav tm="100000">
                                          <p:val>
                                            <p:strVal val="#ppt_h"/>
                                          </p:val>
                                        </p:tav>
                                      </p:tavLst>
                                    </p:anim>
                                    <p:anim calcmode="lin" valueType="num">
                                      <p:cBhvr>
                                        <p:cTn id="30" dur="500" fill="hold"/>
                                        <p:tgtEl>
                                          <p:spTgt spid="77840"/>
                                        </p:tgtEl>
                                        <p:attrNameLst>
                                          <p:attrName>ppt_x</p:attrName>
                                        </p:attrNameLst>
                                      </p:cBhvr>
                                      <p:tavLst>
                                        <p:tav tm="0">
                                          <p:val>
                                            <p:strVal val="#ppt_x-.2"/>
                                          </p:val>
                                        </p:tav>
                                        <p:tav tm="100000">
                                          <p:val>
                                            <p:strVal val="#ppt_x"/>
                                          </p:val>
                                        </p:tav>
                                      </p:tavLst>
                                    </p:anim>
                                    <p:anim calcmode="lin" valueType="num">
                                      <p:cBhvr>
                                        <p:cTn id="31" dur="500" fill="hold"/>
                                        <p:tgtEl>
                                          <p:spTgt spid="77840"/>
                                        </p:tgtEl>
                                        <p:attrNameLst>
                                          <p:attrName>ppt_y</p:attrName>
                                        </p:attrNameLst>
                                      </p:cBhvr>
                                      <p:tavLst>
                                        <p:tav tm="0">
                                          <p:val>
                                            <p:strVal val="#ppt_y"/>
                                          </p:val>
                                        </p:tav>
                                        <p:tav tm="100000">
                                          <p:val>
                                            <p:strVal val="#ppt_y"/>
                                          </p:val>
                                        </p:tav>
                                      </p:tavLst>
                                    </p:anim>
                                    <p:animEffect transition="in" filter="fade">
                                      <p:cBhvr>
                                        <p:cTn id="32" dur="500"/>
                                        <p:tgtEl>
                                          <p:spTgt spid="77840"/>
                                        </p:tgtEl>
                                      </p:cBhvr>
                                    </p:animEffect>
                                  </p:childTnLst>
                                </p:cTn>
                              </p:par>
                              <p:par>
                                <p:cTn id="33" presetID="54" presetClass="entr" presetSubtype="0" accel="100000" fill="hold" grpId="0" nodeType="withEffect">
                                  <p:stCondLst>
                                    <p:cond delay="0"/>
                                  </p:stCondLst>
                                  <p:childTnLst>
                                    <p:set>
                                      <p:cBhvr>
                                        <p:cTn id="34" dur="1" fill="hold">
                                          <p:stCondLst>
                                            <p:cond delay="0"/>
                                          </p:stCondLst>
                                        </p:cTn>
                                        <p:tgtEl>
                                          <p:spTgt spid="77841"/>
                                        </p:tgtEl>
                                        <p:attrNameLst>
                                          <p:attrName>style.visibility</p:attrName>
                                        </p:attrNameLst>
                                      </p:cBhvr>
                                      <p:to>
                                        <p:strVal val="visible"/>
                                      </p:to>
                                    </p:set>
                                    <p:anim calcmode="lin" valueType="num">
                                      <p:cBhvr>
                                        <p:cTn id="35" dur="500" fill="hold"/>
                                        <p:tgtEl>
                                          <p:spTgt spid="77841"/>
                                        </p:tgtEl>
                                        <p:attrNameLst>
                                          <p:attrName>ppt_w</p:attrName>
                                        </p:attrNameLst>
                                      </p:cBhvr>
                                      <p:tavLst>
                                        <p:tav tm="0">
                                          <p:val>
                                            <p:strVal val="#ppt_w*0.05"/>
                                          </p:val>
                                        </p:tav>
                                        <p:tav tm="100000">
                                          <p:val>
                                            <p:strVal val="#ppt_w"/>
                                          </p:val>
                                        </p:tav>
                                      </p:tavLst>
                                    </p:anim>
                                    <p:anim calcmode="lin" valueType="num">
                                      <p:cBhvr>
                                        <p:cTn id="36" dur="500" fill="hold"/>
                                        <p:tgtEl>
                                          <p:spTgt spid="77841"/>
                                        </p:tgtEl>
                                        <p:attrNameLst>
                                          <p:attrName>ppt_h</p:attrName>
                                        </p:attrNameLst>
                                      </p:cBhvr>
                                      <p:tavLst>
                                        <p:tav tm="0">
                                          <p:val>
                                            <p:strVal val="#ppt_h"/>
                                          </p:val>
                                        </p:tav>
                                        <p:tav tm="100000">
                                          <p:val>
                                            <p:strVal val="#ppt_h"/>
                                          </p:val>
                                        </p:tav>
                                      </p:tavLst>
                                    </p:anim>
                                    <p:anim calcmode="lin" valueType="num">
                                      <p:cBhvr>
                                        <p:cTn id="37" dur="500" fill="hold"/>
                                        <p:tgtEl>
                                          <p:spTgt spid="77841"/>
                                        </p:tgtEl>
                                        <p:attrNameLst>
                                          <p:attrName>ppt_x</p:attrName>
                                        </p:attrNameLst>
                                      </p:cBhvr>
                                      <p:tavLst>
                                        <p:tav tm="0">
                                          <p:val>
                                            <p:strVal val="#ppt_x-.2"/>
                                          </p:val>
                                        </p:tav>
                                        <p:tav tm="100000">
                                          <p:val>
                                            <p:strVal val="#ppt_x"/>
                                          </p:val>
                                        </p:tav>
                                      </p:tavLst>
                                    </p:anim>
                                    <p:anim calcmode="lin" valueType="num">
                                      <p:cBhvr>
                                        <p:cTn id="38" dur="500" fill="hold"/>
                                        <p:tgtEl>
                                          <p:spTgt spid="77841"/>
                                        </p:tgtEl>
                                        <p:attrNameLst>
                                          <p:attrName>ppt_y</p:attrName>
                                        </p:attrNameLst>
                                      </p:cBhvr>
                                      <p:tavLst>
                                        <p:tav tm="0">
                                          <p:val>
                                            <p:strVal val="#ppt_y"/>
                                          </p:val>
                                        </p:tav>
                                        <p:tav tm="100000">
                                          <p:val>
                                            <p:strVal val="#ppt_y"/>
                                          </p:val>
                                        </p:tav>
                                      </p:tavLst>
                                    </p:anim>
                                    <p:animEffect transition="in" filter="fade">
                                      <p:cBhvr>
                                        <p:cTn id="39" dur="500"/>
                                        <p:tgtEl>
                                          <p:spTgt spid="77841"/>
                                        </p:tgtEl>
                                      </p:cBhvr>
                                    </p:animEffect>
                                  </p:childTnLst>
                                </p:cTn>
                              </p:par>
                              <p:par>
                                <p:cTn id="40" presetID="54" presetClass="entr" presetSubtype="0" accel="100000" fill="hold" nodeType="withEffect">
                                  <p:stCondLst>
                                    <p:cond delay="0"/>
                                  </p:stCondLst>
                                  <p:childTnLst>
                                    <p:set>
                                      <p:cBhvr>
                                        <p:cTn id="41" dur="1" fill="hold">
                                          <p:stCondLst>
                                            <p:cond delay="0"/>
                                          </p:stCondLst>
                                        </p:cTn>
                                        <p:tgtEl>
                                          <p:spTgt spid="77842"/>
                                        </p:tgtEl>
                                        <p:attrNameLst>
                                          <p:attrName>style.visibility</p:attrName>
                                        </p:attrNameLst>
                                      </p:cBhvr>
                                      <p:to>
                                        <p:strVal val="visible"/>
                                      </p:to>
                                    </p:set>
                                    <p:anim calcmode="lin" valueType="num">
                                      <p:cBhvr>
                                        <p:cTn id="42" dur="500" fill="hold"/>
                                        <p:tgtEl>
                                          <p:spTgt spid="77842"/>
                                        </p:tgtEl>
                                        <p:attrNameLst>
                                          <p:attrName>ppt_w</p:attrName>
                                        </p:attrNameLst>
                                      </p:cBhvr>
                                      <p:tavLst>
                                        <p:tav tm="0">
                                          <p:val>
                                            <p:strVal val="#ppt_w*0.05"/>
                                          </p:val>
                                        </p:tav>
                                        <p:tav tm="100000">
                                          <p:val>
                                            <p:strVal val="#ppt_w"/>
                                          </p:val>
                                        </p:tav>
                                      </p:tavLst>
                                    </p:anim>
                                    <p:anim calcmode="lin" valueType="num">
                                      <p:cBhvr>
                                        <p:cTn id="43" dur="500" fill="hold"/>
                                        <p:tgtEl>
                                          <p:spTgt spid="77842"/>
                                        </p:tgtEl>
                                        <p:attrNameLst>
                                          <p:attrName>ppt_h</p:attrName>
                                        </p:attrNameLst>
                                      </p:cBhvr>
                                      <p:tavLst>
                                        <p:tav tm="0">
                                          <p:val>
                                            <p:strVal val="#ppt_h"/>
                                          </p:val>
                                        </p:tav>
                                        <p:tav tm="100000">
                                          <p:val>
                                            <p:strVal val="#ppt_h"/>
                                          </p:val>
                                        </p:tav>
                                      </p:tavLst>
                                    </p:anim>
                                    <p:anim calcmode="lin" valueType="num">
                                      <p:cBhvr>
                                        <p:cTn id="44" dur="500" fill="hold"/>
                                        <p:tgtEl>
                                          <p:spTgt spid="77842"/>
                                        </p:tgtEl>
                                        <p:attrNameLst>
                                          <p:attrName>ppt_x</p:attrName>
                                        </p:attrNameLst>
                                      </p:cBhvr>
                                      <p:tavLst>
                                        <p:tav tm="0">
                                          <p:val>
                                            <p:strVal val="#ppt_x-.2"/>
                                          </p:val>
                                        </p:tav>
                                        <p:tav tm="100000">
                                          <p:val>
                                            <p:strVal val="#ppt_x"/>
                                          </p:val>
                                        </p:tav>
                                      </p:tavLst>
                                    </p:anim>
                                    <p:anim calcmode="lin" valueType="num">
                                      <p:cBhvr>
                                        <p:cTn id="45" dur="500" fill="hold"/>
                                        <p:tgtEl>
                                          <p:spTgt spid="77842"/>
                                        </p:tgtEl>
                                        <p:attrNameLst>
                                          <p:attrName>ppt_y</p:attrName>
                                        </p:attrNameLst>
                                      </p:cBhvr>
                                      <p:tavLst>
                                        <p:tav tm="0">
                                          <p:val>
                                            <p:strVal val="#ppt_y"/>
                                          </p:val>
                                        </p:tav>
                                        <p:tav tm="100000">
                                          <p:val>
                                            <p:strVal val="#ppt_y"/>
                                          </p:val>
                                        </p:tav>
                                      </p:tavLst>
                                    </p:anim>
                                    <p:animEffect transition="in" filter="fade">
                                      <p:cBhvr>
                                        <p:cTn id="46" dur="500"/>
                                        <p:tgtEl>
                                          <p:spTgt spid="77842"/>
                                        </p:tgtEl>
                                      </p:cBhvr>
                                    </p:animEffect>
                                  </p:childTnLst>
                                </p:cTn>
                              </p:par>
                              <p:par>
                                <p:cTn id="47" presetID="54" presetClass="entr" presetSubtype="0" accel="100000" fill="hold" grpId="0" nodeType="withEffect">
                                  <p:stCondLst>
                                    <p:cond delay="0"/>
                                  </p:stCondLst>
                                  <p:childTnLst>
                                    <p:set>
                                      <p:cBhvr>
                                        <p:cTn id="48" dur="1" fill="hold">
                                          <p:stCondLst>
                                            <p:cond delay="0"/>
                                          </p:stCondLst>
                                        </p:cTn>
                                        <p:tgtEl>
                                          <p:spTgt spid="77862"/>
                                        </p:tgtEl>
                                        <p:attrNameLst>
                                          <p:attrName>style.visibility</p:attrName>
                                        </p:attrNameLst>
                                      </p:cBhvr>
                                      <p:to>
                                        <p:strVal val="visible"/>
                                      </p:to>
                                    </p:set>
                                    <p:anim calcmode="lin" valueType="num">
                                      <p:cBhvr>
                                        <p:cTn id="49" dur="500" fill="hold"/>
                                        <p:tgtEl>
                                          <p:spTgt spid="77862"/>
                                        </p:tgtEl>
                                        <p:attrNameLst>
                                          <p:attrName>ppt_w</p:attrName>
                                        </p:attrNameLst>
                                      </p:cBhvr>
                                      <p:tavLst>
                                        <p:tav tm="0">
                                          <p:val>
                                            <p:strVal val="#ppt_w*0.05"/>
                                          </p:val>
                                        </p:tav>
                                        <p:tav tm="100000">
                                          <p:val>
                                            <p:strVal val="#ppt_w"/>
                                          </p:val>
                                        </p:tav>
                                      </p:tavLst>
                                    </p:anim>
                                    <p:anim calcmode="lin" valueType="num">
                                      <p:cBhvr>
                                        <p:cTn id="50" dur="500" fill="hold"/>
                                        <p:tgtEl>
                                          <p:spTgt spid="77862"/>
                                        </p:tgtEl>
                                        <p:attrNameLst>
                                          <p:attrName>ppt_h</p:attrName>
                                        </p:attrNameLst>
                                      </p:cBhvr>
                                      <p:tavLst>
                                        <p:tav tm="0">
                                          <p:val>
                                            <p:strVal val="#ppt_h"/>
                                          </p:val>
                                        </p:tav>
                                        <p:tav tm="100000">
                                          <p:val>
                                            <p:strVal val="#ppt_h"/>
                                          </p:val>
                                        </p:tav>
                                      </p:tavLst>
                                    </p:anim>
                                    <p:anim calcmode="lin" valueType="num">
                                      <p:cBhvr>
                                        <p:cTn id="51" dur="500" fill="hold"/>
                                        <p:tgtEl>
                                          <p:spTgt spid="77862"/>
                                        </p:tgtEl>
                                        <p:attrNameLst>
                                          <p:attrName>ppt_x</p:attrName>
                                        </p:attrNameLst>
                                      </p:cBhvr>
                                      <p:tavLst>
                                        <p:tav tm="0">
                                          <p:val>
                                            <p:strVal val="#ppt_x-.2"/>
                                          </p:val>
                                        </p:tav>
                                        <p:tav tm="100000">
                                          <p:val>
                                            <p:strVal val="#ppt_x"/>
                                          </p:val>
                                        </p:tav>
                                      </p:tavLst>
                                    </p:anim>
                                    <p:anim calcmode="lin" valueType="num">
                                      <p:cBhvr>
                                        <p:cTn id="52" dur="500" fill="hold"/>
                                        <p:tgtEl>
                                          <p:spTgt spid="77862"/>
                                        </p:tgtEl>
                                        <p:attrNameLst>
                                          <p:attrName>ppt_y</p:attrName>
                                        </p:attrNameLst>
                                      </p:cBhvr>
                                      <p:tavLst>
                                        <p:tav tm="0">
                                          <p:val>
                                            <p:strVal val="#ppt_y"/>
                                          </p:val>
                                        </p:tav>
                                        <p:tav tm="100000">
                                          <p:val>
                                            <p:strVal val="#ppt_y"/>
                                          </p:val>
                                        </p:tav>
                                      </p:tavLst>
                                    </p:anim>
                                    <p:animEffect transition="in" filter="fade">
                                      <p:cBhvr>
                                        <p:cTn id="53" dur="500"/>
                                        <p:tgtEl>
                                          <p:spTgt spid="77862"/>
                                        </p:tgtEl>
                                      </p:cBhvr>
                                    </p:animEffect>
                                  </p:childTnLst>
                                </p:cTn>
                              </p:par>
                            </p:childTnLst>
                          </p:cTn>
                        </p:par>
                      </p:childTnLst>
                    </p:cTn>
                  </p:par>
                  <p:par>
                    <p:cTn id="54" fill="hold">
                      <p:stCondLst>
                        <p:cond delay="indefinite"/>
                      </p:stCondLst>
                      <p:childTnLst>
                        <p:par>
                          <p:cTn id="55" fill="hold">
                            <p:stCondLst>
                              <p:cond delay="0"/>
                            </p:stCondLst>
                            <p:childTnLst>
                              <p:par>
                                <p:cTn id="56" presetID="54" presetClass="entr" presetSubtype="0" accel="100000" fill="hold" grpId="0" nodeType="clickEffect">
                                  <p:stCondLst>
                                    <p:cond delay="0"/>
                                  </p:stCondLst>
                                  <p:childTnLst>
                                    <p:set>
                                      <p:cBhvr>
                                        <p:cTn id="57" dur="1" fill="hold">
                                          <p:stCondLst>
                                            <p:cond delay="0"/>
                                          </p:stCondLst>
                                        </p:cTn>
                                        <p:tgtEl>
                                          <p:spTgt spid="77830"/>
                                        </p:tgtEl>
                                        <p:attrNameLst>
                                          <p:attrName>style.visibility</p:attrName>
                                        </p:attrNameLst>
                                      </p:cBhvr>
                                      <p:to>
                                        <p:strVal val="visible"/>
                                      </p:to>
                                    </p:set>
                                    <p:anim calcmode="lin" valueType="num">
                                      <p:cBhvr>
                                        <p:cTn id="58" dur="500" fill="hold"/>
                                        <p:tgtEl>
                                          <p:spTgt spid="77830"/>
                                        </p:tgtEl>
                                        <p:attrNameLst>
                                          <p:attrName>ppt_w</p:attrName>
                                        </p:attrNameLst>
                                      </p:cBhvr>
                                      <p:tavLst>
                                        <p:tav tm="0">
                                          <p:val>
                                            <p:strVal val="#ppt_w*0.05"/>
                                          </p:val>
                                        </p:tav>
                                        <p:tav tm="100000">
                                          <p:val>
                                            <p:strVal val="#ppt_w"/>
                                          </p:val>
                                        </p:tav>
                                      </p:tavLst>
                                    </p:anim>
                                    <p:anim calcmode="lin" valueType="num">
                                      <p:cBhvr>
                                        <p:cTn id="59" dur="500" fill="hold"/>
                                        <p:tgtEl>
                                          <p:spTgt spid="77830"/>
                                        </p:tgtEl>
                                        <p:attrNameLst>
                                          <p:attrName>ppt_h</p:attrName>
                                        </p:attrNameLst>
                                      </p:cBhvr>
                                      <p:tavLst>
                                        <p:tav tm="0">
                                          <p:val>
                                            <p:strVal val="#ppt_h"/>
                                          </p:val>
                                        </p:tav>
                                        <p:tav tm="100000">
                                          <p:val>
                                            <p:strVal val="#ppt_h"/>
                                          </p:val>
                                        </p:tav>
                                      </p:tavLst>
                                    </p:anim>
                                    <p:anim calcmode="lin" valueType="num">
                                      <p:cBhvr>
                                        <p:cTn id="60" dur="500" fill="hold"/>
                                        <p:tgtEl>
                                          <p:spTgt spid="77830"/>
                                        </p:tgtEl>
                                        <p:attrNameLst>
                                          <p:attrName>ppt_x</p:attrName>
                                        </p:attrNameLst>
                                      </p:cBhvr>
                                      <p:tavLst>
                                        <p:tav tm="0">
                                          <p:val>
                                            <p:strVal val="#ppt_x-.2"/>
                                          </p:val>
                                        </p:tav>
                                        <p:tav tm="100000">
                                          <p:val>
                                            <p:strVal val="#ppt_x"/>
                                          </p:val>
                                        </p:tav>
                                      </p:tavLst>
                                    </p:anim>
                                    <p:anim calcmode="lin" valueType="num">
                                      <p:cBhvr>
                                        <p:cTn id="61" dur="500" fill="hold"/>
                                        <p:tgtEl>
                                          <p:spTgt spid="77830"/>
                                        </p:tgtEl>
                                        <p:attrNameLst>
                                          <p:attrName>ppt_y</p:attrName>
                                        </p:attrNameLst>
                                      </p:cBhvr>
                                      <p:tavLst>
                                        <p:tav tm="0">
                                          <p:val>
                                            <p:strVal val="#ppt_y"/>
                                          </p:val>
                                        </p:tav>
                                        <p:tav tm="100000">
                                          <p:val>
                                            <p:strVal val="#ppt_y"/>
                                          </p:val>
                                        </p:tav>
                                      </p:tavLst>
                                    </p:anim>
                                    <p:animEffect transition="in" filter="fade">
                                      <p:cBhvr>
                                        <p:cTn id="62" dur="500"/>
                                        <p:tgtEl>
                                          <p:spTgt spid="77830"/>
                                        </p:tgtEl>
                                      </p:cBhvr>
                                    </p:animEffect>
                                  </p:childTnLst>
                                </p:cTn>
                              </p:par>
                            </p:childTnLst>
                          </p:cTn>
                        </p:par>
                      </p:childTnLst>
                    </p:cTn>
                  </p:par>
                  <p:par>
                    <p:cTn id="63" fill="hold">
                      <p:stCondLst>
                        <p:cond delay="indefinite"/>
                      </p:stCondLst>
                      <p:childTnLst>
                        <p:par>
                          <p:cTn id="64" fill="hold">
                            <p:stCondLst>
                              <p:cond delay="0"/>
                            </p:stCondLst>
                            <p:childTnLst>
                              <p:par>
                                <p:cTn id="65" presetID="54" presetClass="entr" presetSubtype="0" accel="100000" fill="hold" grpId="0" nodeType="clickEffect">
                                  <p:stCondLst>
                                    <p:cond delay="0"/>
                                  </p:stCondLst>
                                  <p:childTnLst>
                                    <p:set>
                                      <p:cBhvr>
                                        <p:cTn id="66" dur="1" fill="hold">
                                          <p:stCondLst>
                                            <p:cond delay="0"/>
                                          </p:stCondLst>
                                        </p:cTn>
                                        <p:tgtEl>
                                          <p:spTgt spid="77847"/>
                                        </p:tgtEl>
                                        <p:attrNameLst>
                                          <p:attrName>style.visibility</p:attrName>
                                        </p:attrNameLst>
                                      </p:cBhvr>
                                      <p:to>
                                        <p:strVal val="visible"/>
                                      </p:to>
                                    </p:set>
                                    <p:anim calcmode="lin" valueType="num">
                                      <p:cBhvr>
                                        <p:cTn id="67" dur="500" fill="hold"/>
                                        <p:tgtEl>
                                          <p:spTgt spid="77847"/>
                                        </p:tgtEl>
                                        <p:attrNameLst>
                                          <p:attrName>ppt_w</p:attrName>
                                        </p:attrNameLst>
                                      </p:cBhvr>
                                      <p:tavLst>
                                        <p:tav tm="0">
                                          <p:val>
                                            <p:strVal val="#ppt_w*0.05"/>
                                          </p:val>
                                        </p:tav>
                                        <p:tav tm="100000">
                                          <p:val>
                                            <p:strVal val="#ppt_w"/>
                                          </p:val>
                                        </p:tav>
                                      </p:tavLst>
                                    </p:anim>
                                    <p:anim calcmode="lin" valueType="num">
                                      <p:cBhvr>
                                        <p:cTn id="68" dur="500" fill="hold"/>
                                        <p:tgtEl>
                                          <p:spTgt spid="77847"/>
                                        </p:tgtEl>
                                        <p:attrNameLst>
                                          <p:attrName>ppt_h</p:attrName>
                                        </p:attrNameLst>
                                      </p:cBhvr>
                                      <p:tavLst>
                                        <p:tav tm="0">
                                          <p:val>
                                            <p:strVal val="#ppt_h"/>
                                          </p:val>
                                        </p:tav>
                                        <p:tav tm="100000">
                                          <p:val>
                                            <p:strVal val="#ppt_h"/>
                                          </p:val>
                                        </p:tav>
                                      </p:tavLst>
                                    </p:anim>
                                    <p:anim calcmode="lin" valueType="num">
                                      <p:cBhvr>
                                        <p:cTn id="69" dur="500" fill="hold"/>
                                        <p:tgtEl>
                                          <p:spTgt spid="77847"/>
                                        </p:tgtEl>
                                        <p:attrNameLst>
                                          <p:attrName>ppt_x</p:attrName>
                                        </p:attrNameLst>
                                      </p:cBhvr>
                                      <p:tavLst>
                                        <p:tav tm="0">
                                          <p:val>
                                            <p:strVal val="#ppt_x-.2"/>
                                          </p:val>
                                        </p:tav>
                                        <p:tav tm="100000">
                                          <p:val>
                                            <p:strVal val="#ppt_x"/>
                                          </p:val>
                                        </p:tav>
                                      </p:tavLst>
                                    </p:anim>
                                    <p:anim calcmode="lin" valueType="num">
                                      <p:cBhvr>
                                        <p:cTn id="70" dur="500" fill="hold"/>
                                        <p:tgtEl>
                                          <p:spTgt spid="77847"/>
                                        </p:tgtEl>
                                        <p:attrNameLst>
                                          <p:attrName>ppt_y</p:attrName>
                                        </p:attrNameLst>
                                      </p:cBhvr>
                                      <p:tavLst>
                                        <p:tav tm="0">
                                          <p:val>
                                            <p:strVal val="#ppt_y"/>
                                          </p:val>
                                        </p:tav>
                                        <p:tav tm="100000">
                                          <p:val>
                                            <p:strVal val="#ppt_y"/>
                                          </p:val>
                                        </p:tav>
                                      </p:tavLst>
                                    </p:anim>
                                    <p:animEffect transition="in" filter="fade">
                                      <p:cBhvr>
                                        <p:cTn id="71" dur="500"/>
                                        <p:tgtEl>
                                          <p:spTgt spid="77847"/>
                                        </p:tgtEl>
                                      </p:cBhvr>
                                    </p:animEffect>
                                  </p:childTnLst>
                                </p:cTn>
                              </p:par>
                              <p:par>
                                <p:cTn id="72" presetID="54" presetClass="entr" presetSubtype="0" accel="100000" fill="hold" grpId="0" nodeType="withEffect">
                                  <p:stCondLst>
                                    <p:cond delay="0"/>
                                  </p:stCondLst>
                                  <p:childTnLst>
                                    <p:set>
                                      <p:cBhvr>
                                        <p:cTn id="73" dur="1" fill="hold">
                                          <p:stCondLst>
                                            <p:cond delay="0"/>
                                          </p:stCondLst>
                                        </p:cTn>
                                        <p:tgtEl>
                                          <p:spTgt spid="77848"/>
                                        </p:tgtEl>
                                        <p:attrNameLst>
                                          <p:attrName>style.visibility</p:attrName>
                                        </p:attrNameLst>
                                      </p:cBhvr>
                                      <p:to>
                                        <p:strVal val="visible"/>
                                      </p:to>
                                    </p:set>
                                    <p:anim calcmode="lin" valueType="num">
                                      <p:cBhvr>
                                        <p:cTn id="74" dur="500" fill="hold"/>
                                        <p:tgtEl>
                                          <p:spTgt spid="77848"/>
                                        </p:tgtEl>
                                        <p:attrNameLst>
                                          <p:attrName>ppt_w</p:attrName>
                                        </p:attrNameLst>
                                      </p:cBhvr>
                                      <p:tavLst>
                                        <p:tav tm="0">
                                          <p:val>
                                            <p:strVal val="#ppt_w*0.05"/>
                                          </p:val>
                                        </p:tav>
                                        <p:tav tm="100000">
                                          <p:val>
                                            <p:strVal val="#ppt_w"/>
                                          </p:val>
                                        </p:tav>
                                      </p:tavLst>
                                    </p:anim>
                                    <p:anim calcmode="lin" valueType="num">
                                      <p:cBhvr>
                                        <p:cTn id="75" dur="500" fill="hold"/>
                                        <p:tgtEl>
                                          <p:spTgt spid="77848"/>
                                        </p:tgtEl>
                                        <p:attrNameLst>
                                          <p:attrName>ppt_h</p:attrName>
                                        </p:attrNameLst>
                                      </p:cBhvr>
                                      <p:tavLst>
                                        <p:tav tm="0">
                                          <p:val>
                                            <p:strVal val="#ppt_h"/>
                                          </p:val>
                                        </p:tav>
                                        <p:tav tm="100000">
                                          <p:val>
                                            <p:strVal val="#ppt_h"/>
                                          </p:val>
                                        </p:tav>
                                      </p:tavLst>
                                    </p:anim>
                                    <p:anim calcmode="lin" valueType="num">
                                      <p:cBhvr>
                                        <p:cTn id="76" dur="500" fill="hold"/>
                                        <p:tgtEl>
                                          <p:spTgt spid="77848"/>
                                        </p:tgtEl>
                                        <p:attrNameLst>
                                          <p:attrName>ppt_x</p:attrName>
                                        </p:attrNameLst>
                                      </p:cBhvr>
                                      <p:tavLst>
                                        <p:tav tm="0">
                                          <p:val>
                                            <p:strVal val="#ppt_x-.2"/>
                                          </p:val>
                                        </p:tav>
                                        <p:tav tm="100000">
                                          <p:val>
                                            <p:strVal val="#ppt_x"/>
                                          </p:val>
                                        </p:tav>
                                      </p:tavLst>
                                    </p:anim>
                                    <p:anim calcmode="lin" valueType="num">
                                      <p:cBhvr>
                                        <p:cTn id="77" dur="500" fill="hold"/>
                                        <p:tgtEl>
                                          <p:spTgt spid="77848"/>
                                        </p:tgtEl>
                                        <p:attrNameLst>
                                          <p:attrName>ppt_y</p:attrName>
                                        </p:attrNameLst>
                                      </p:cBhvr>
                                      <p:tavLst>
                                        <p:tav tm="0">
                                          <p:val>
                                            <p:strVal val="#ppt_y"/>
                                          </p:val>
                                        </p:tav>
                                        <p:tav tm="100000">
                                          <p:val>
                                            <p:strVal val="#ppt_y"/>
                                          </p:val>
                                        </p:tav>
                                      </p:tavLst>
                                    </p:anim>
                                    <p:animEffect transition="in" filter="fade">
                                      <p:cBhvr>
                                        <p:cTn id="78" dur="500"/>
                                        <p:tgtEl>
                                          <p:spTgt spid="77848"/>
                                        </p:tgtEl>
                                      </p:cBhvr>
                                    </p:animEffect>
                                  </p:childTnLst>
                                </p:cTn>
                              </p:par>
                              <p:par>
                                <p:cTn id="79" presetID="54" presetClass="entr" presetSubtype="0" accel="100000" fill="hold" grpId="0" nodeType="withEffect">
                                  <p:stCondLst>
                                    <p:cond delay="0"/>
                                  </p:stCondLst>
                                  <p:childTnLst>
                                    <p:set>
                                      <p:cBhvr>
                                        <p:cTn id="80" dur="1" fill="hold">
                                          <p:stCondLst>
                                            <p:cond delay="0"/>
                                          </p:stCondLst>
                                        </p:cTn>
                                        <p:tgtEl>
                                          <p:spTgt spid="77849"/>
                                        </p:tgtEl>
                                        <p:attrNameLst>
                                          <p:attrName>style.visibility</p:attrName>
                                        </p:attrNameLst>
                                      </p:cBhvr>
                                      <p:to>
                                        <p:strVal val="visible"/>
                                      </p:to>
                                    </p:set>
                                    <p:anim calcmode="lin" valueType="num">
                                      <p:cBhvr>
                                        <p:cTn id="81" dur="500" fill="hold"/>
                                        <p:tgtEl>
                                          <p:spTgt spid="77849"/>
                                        </p:tgtEl>
                                        <p:attrNameLst>
                                          <p:attrName>ppt_w</p:attrName>
                                        </p:attrNameLst>
                                      </p:cBhvr>
                                      <p:tavLst>
                                        <p:tav tm="0">
                                          <p:val>
                                            <p:strVal val="#ppt_w*0.05"/>
                                          </p:val>
                                        </p:tav>
                                        <p:tav tm="100000">
                                          <p:val>
                                            <p:strVal val="#ppt_w"/>
                                          </p:val>
                                        </p:tav>
                                      </p:tavLst>
                                    </p:anim>
                                    <p:anim calcmode="lin" valueType="num">
                                      <p:cBhvr>
                                        <p:cTn id="82" dur="500" fill="hold"/>
                                        <p:tgtEl>
                                          <p:spTgt spid="77849"/>
                                        </p:tgtEl>
                                        <p:attrNameLst>
                                          <p:attrName>ppt_h</p:attrName>
                                        </p:attrNameLst>
                                      </p:cBhvr>
                                      <p:tavLst>
                                        <p:tav tm="0">
                                          <p:val>
                                            <p:strVal val="#ppt_h"/>
                                          </p:val>
                                        </p:tav>
                                        <p:tav tm="100000">
                                          <p:val>
                                            <p:strVal val="#ppt_h"/>
                                          </p:val>
                                        </p:tav>
                                      </p:tavLst>
                                    </p:anim>
                                    <p:anim calcmode="lin" valueType="num">
                                      <p:cBhvr>
                                        <p:cTn id="83" dur="500" fill="hold"/>
                                        <p:tgtEl>
                                          <p:spTgt spid="77849"/>
                                        </p:tgtEl>
                                        <p:attrNameLst>
                                          <p:attrName>ppt_x</p:attrName>
                                        </p:attrNameLst>
                                      </p:cBhvr>
                                      <p:tavLst>
                                        <p:tav tm="0">
                                          <p:val>
                                            <p:strVal val="#ppt_x-.2"/>
                                          </p:val>
                                        </p:tav>
                                        <p:tav tm="100000">
                                          <p:val>
                                            <p:strVal val="#ppt_x"/>
                                          </p:val>
                                        </p:tav>
                                      </p:tavLst>
                                    </p:anim>
                                    <p:anim calcmode="lin" valueType="num">
                                      <p:cBhvr>
                                        <p:cTn id="84" dur="500" fill="hold"/>
                                        <p:tgtEl>
                                          <p:spTgt spid="77849"/>
                                        </p:tgtEl>
                                        <p:attrNameLst>
                                          <p:attrName>ppt_y</p:attrName>
                                        </p:attrNameLst>
                                      </p:cBhvr>
                                      <p:tavLst>
                                        <p:tav tm="0">
                                          <p:val>
                                            <p:strVal val="#ppt_y"/>
                                          </p:val>
                                        </p:tav>
                                        <p:tav tm="100000">
                                          <p:val>
                                            <p:strVal val="#ppt_y"/>
                                          </p:val>
                                        </p:tav>
                                      </p:tavLst>
                                    </p:anim>
                                    <p:animEffect transition="in" filter="fade">
                                      <p:cBhvr>
                                        <p:cTn id="85" dur="500"/>
                                        <p:tgtEl>
                                          <p:spTgt spid="77849"/>
                                        </p:tgtEl>
                                      </p:cBhvr>
                                    </p:animEffect>
                                  </p:childTnLst>
                                </p:cTn>
                              </p:par>
                              <p:par>
                                <p:cTn id="86" presetID="54" presetClass="entr" presetSubtype="0" accel="100000" fill="hold" grpId="0" nodeType="withEffect">
                                  <p:stCondLst>
                                    <p:cond delay="0"/>
                                  </p:stCondLst>
                                  <p:childTnLst>
                                    <p:set>
                                      <p:cBhvr>
                                        <p:cTn id="87" dur="1" fill="hold">
                                          <p:stCondLst>
                                            <p:cond delay="0"/>
                                          </p:stCondLst>
                                        </p:cTn>
                                        <p:tgtEl>
                                          <p:spTgt spid="77850"/>
                                        </p:tgtEl>
                                        <p:attrNameLst>
                                          <p:attrName>style.visibility</p:attrName>
                                        </p:attrNameLst>
                                      </p:cBhvr>
                                      <p:to>
                                        <p:strVal val="visible"/>
                                      </p:to>
                                    </p:set>
                                    <p:anim calcmode="lin" valueType="num">
                                      <p:cBhvr>
                                        <p:cTn id="88" dur="500" fill="hold"/>
                                        <p:tgtEl>
                                          <p:spTgt spid="77850"/>
                                        </p:tgtEl>
                                        <p:attrNameLst>
                                          <p:attrName>ppt_w</p:attrName>
                                        </p:attrNameLst>
                                      </p:cBhvr>
                                      <p:tavLst>
                                        <p:tav tm="0">
                                          <p:val>
                                            <p:strVal val="#ppt_w*0.05"/>
                                          </p:val>
                                        </p:tav>
                                        <p:tav tm="100000">
                                          <p:val>
                                            <p:strVal val="#ppt_w"/>
                                          </p:val>
                                        </p:tav>
                                      </p:tavLst>
                                    </p:anim>
                                    <p:anim calcmode="lin" valueType="num">
                                      <p:cBhvr>
                                        <p:cTn id="89" dur="500" fill="hold"/>
                                        <p:tgtEl>
                                          <p:spTgt spid="77850"/>
                                        </p:tgtEl>
                                        <p:attrNameLst>
                                          <p:attrName>ppt_h</p:attrName>
                                        </p:attrNameLst>
                                      </p:cBhvr>
                                      <p:tavLst>
                                        <p:tav tm="0">
                                          <p:val>
                                            <p:strVal val="#ppt_h"/>
                                          </p:val>
                                        </p:tav>
                                        <p:tav tm="100000">
                                          <p:val>
                                            <p:strVal val="#ppt_h"/>
                                          </p:val>
                                        </p:tav>
                                      </p:tavLst>
                                    </p:anim>
                                    <p:anim calcmode="lin" valueType="num">
                                      <p:cBhvr>
                                        <p:cTn id="90" dur="500" fill="hold"/>
                                        <p:tgtEl>
                                          <p:spTgt spid="77850"/>
                                        </p:tgtEl>
                                        <p:attrNameLst>
                                          <p:attrName>ppt_x</p:attrName>
                                        </p:attrNameLst>
                                      </p:cBhvr>
                                      <p:tavLst>
                                        <p:tav tm="0">
                                          <p:val>
                                            <p:strVal val="#ppt_x-.2"/>
                                          </p:val>
                                        </p:tav>
                                        <p:tav tm="100000">
                                          <p:val>
                                            <p:strVal val="#ppt_x"/>
                                          </p:val>
                                        </p:tav>
                                      </p:tavLst>
                                    </p:anim>
                                    <p:anim calcmode="lin" valueType="num">
                                      <p:cBhvr>
                                        <p:cTn id="91" dur="500" fill="hold"/>
                                        <p:tgtEl>
                                          <p:spTgt spid="77850"/>
                                        </p:tgtEl>
                                        <p:attrNameLst>
                                          <p:attrName>ppt_y</p:attrName>
                                        </p:attrNameLst>
                                      </p:cBhvr>
                                      <p:tavLst>
                                        <p:tav tm="0">
                                          <p:val>
                                            <p:strVal val="#ppt_y"/>
                                          </p:val>
                                        </p:tav>
                                        <p:tav tm="100000">
                                          <p:val>
                                            <p:strVal val="#ppt_y"/>
                                          </p:val>
                                        </p:tav>
                                      </p:tavLst>
                                    </p:anim>
                                    <p:animEffect transition="in" filter="fade">
                                      <p:cBhvr>
                                        <p:cTn id="92" dur="500"/>
                                        <p:tgtEl>
                                          <p:spTgt spid="77850"/>
                                        </p:tgtEl>
                                      </p:cBhvr>
                                    </p:animEffect>
                                  </p:childTnLst>
                                </p:cTn>
                              </p:par>
                              <p:par>
                                <p:cTn id="93" presetID="54" presetClass="entr" presetSubtype="0" accel="100000" fill="hold" grpId="0" nodeType="withEffect">
                                  <p:stCondLst>
                                    <p:cond delay="0"/>
                                  </p:stCondLst>
                                  <p:childTnLst>
                                    <p:set>
                                      <p:cBhvr>
                                        <p:cTn id="94" dur="1" fill="hold">
                                          <p:stCondLst>
                                            <p:cond delay="0"/>
                                          </p:stCondLst>
                                        </p:cTn>
                                        <p:tgtEl>
                                          <p:spTgt spid="77851"/>
                                        </p:tgtEl>
                                        <p:attrNameLst>
                                          <p:attrName>style.visibility</p:attrName>
                                        </p:attrNameLst>
                                      </p:cBhvr>
                                      <p:to>
                                        <p:strVal val="visible"/>
                                      </p:to>
                                    </p:set>
                                    <p:anim calcmode="lin" valueType="num">
                                      <p:cBhvr>
                                        <p:cTn id="95" dur="500" fill="hold"/>
                                        <p:tgtEl>
                                          <p:spTgt spid="77851"/>
                                        </p:tgtEl>
                                        <p:attrNameLst>
                                          <p:attrName>ppt_w</p:attrName>
                                        </p:attrNameLst>
                                      </p:cBhvr>
                                      <p:tavLst>
                                        <p:tav tm="0">
                                          <p:val>
                                            <p:strVal val="#ppt_w*0.05"/>
                                          </p:val>
                                        </p:tav>
                                        <p:tav tm="100000">
                                          <p:val>
                                            <p:strVal val="#ppt_w"/>
                                          </p:val>
                                        </p:tav>
                                      </p:tavLst>
                                    </p:anim>
                                    <p:anim calcmode="lin" valueType="num">
                                      <p:cBhvr>
                                        <p:cTn id="96" dur="500" fill="hold"/>
                                        <p:tgtEl>
                                          <p:spTgt spid="77851"/>
                                        </p:tgtEl>
                                        <p:attrNameLst>
                                          <p:attrName>ppt_h</p:attrName>
                                        </p:attrNameLst>
                                      </p:cBhvr>
                                      <p:tavLst>
                                        <p:tav tm="0">
                                          <p:val>
                                            <p:strVal val="#ppt_h"/>
                                          </p:val>
                                        </p:tav>
                                        <p:tav tm="100000">
                                          <p:val>
                                            <p:strVal val="#ppt_h"/>
                                          </p:val>
                                        </p:tav>
                                      </p:tavLst>
                                    </p:anim>
                                    <p:anim calcmode="lin" valueType="num">
                                      <p:cBhvr>
                                        <p:cTn id="97" dur="500" fill="hold"/>
                                        <p:tgtEl>
                                          <p:spTgt spid="77851"/>
                                        </p:tgtEl>
                                        <p:attrNameLst>
                                          <p:attrName>ppt_x</p:attrName>
                                        </p:attrNameLst>
                                      </p:cBhvr>
                                      <p:tavLst>
                                        <p:tav tm="0">
                                          <p:val>
                                            <p:strVal val="#ppt_x-.2"/>
                                          </p:val>
                                        </p:tav>
                                        <p:tav tm="100000">
                                          <p:val>
                                            <p:strVal val="#ppt_x"/>
                                          </p:val>
                                        </p:tav>
                                      </p:tavLst>
                                    </p:anim>
                                    <p:anim calcmode="lin" valueType="num">
                                      <p:cBhvr>
                                        <p:cTn id="98" dur="500" fill="hold"/>
                                        <p:tgtEl>
                                          <p:spTgt spid="77851"/>
                                        </p:tgtEl>
                                        <p:attrNameLst>
                                          <p:attrName>ppt_y</p:attrName>
                                        </p:attrNameLst>
                                      </p:cBhvr>
                                      <p:tavLst>
                                        <p:tav tm="0">
                                          <p:val>
                                            <p:strVal val="#ppt_y"/>
                                          </p:val>
                                        </p:tav>
                                        <p:tav tm="100000">
                                          <p:val>
                                            <p:strVal val="#ppt_y"/>
                                          </p:val>
                                        </p:tav>
                                      </p:tavLst>
                                    </p:anim>
                                    <p:animEffect transition="in" filter="fade">
                                      <p:cBhvr>
                                        <p:cTn id="99" dur="500"/>
                                        <p:tgtEl>
                                          <p:spTgt spid="77851"/>
                                        </p:tgtEl>
                                      </p:cBhvr>
                                    </p:animEffect>
                                  </p:childTnLst>
                                </p:cTn>
                              </p:par>
                              <p:par>
                                <p:cTn id="100" presetID="54" presetClass="entr" presetSubtype="0" accel="100000" fill="hold" nodeType="withEffect">
                                  <p:stCondLst>
                                    <p:cond delay="0"/>
                                  </p:stCondLst>
                                  <p:childTnLst>
                                    <p:set>
                                      <p:cBhvr>
                                        <p:cTn id="101" dur="1" fill="hold">
                                          <p:stCondLst>
                                            <p:cond delay="0"/>
                                          </p:stCondLst>
                                        </p:cTn>
                                        <p:tgtEl>
                                          <p:spTgt spid="77852"/>
                                        </p:tgtEl>
                                        <p:attrNameLst>
                                          <p:attrName>style.visibility</p:attrName>
                                        </p:attrNameLst>
                                      </p:cBhvr>
                                      <p:to>
                                        <p:strVal val="visible"/>
                                      </p:to>
                                    </p:set>
                                    <p:anim calcmode="lin" valueType="num">
                                      <p:cBhvr>
                                        <p:cTn id="102" dur="500" fill="hold"/>
                                        <p:tgtEl>
                                          <p:spTgt spid="77852"/>
                                        </p:tgtEl>
                                        <p:attrNameLst>
                                          <p:attrName>ppt_w</p:attrName>
                                        </p:attrNameLst>
                                      </p:cBhvr>
                                      <p:tavLst>
                                        <p:tav tm="0">
                                          <p:val>
                                            <p:strVal val="#ppt_w*0.05"/>
                                          </p:val>
                                        </p:tav>
                                        <p:tav tm="100000">
                                          <p:val>
                                            <p:strVal val="#ppt_w"/>
                                          </p:val>
                                        </p:tav>
                                      </p:tavLst>
                                    </p:anim>
                                    <p:anim calcmode="lin" valueType="num">
                                      <p:cBhvr>
                                        <p:cTn id="103" dur="500" fill="hold"/>
                                        <p:tgtEl>
                                          <p:spTgt spid="77852"/>
                                        </p:tgtEl>
                                        <p:attrNameLst>
                                          <p:attrName>ppt_h</p:attrName>
                                        </p:attrNameLst>
                                      </p:cBhvr>
                                      <p:tavLst>
                                        <p:tav tm="0">
                                          <p:val>
                                            <p:strVal val="#ppt_h"/>
                                          </p:val>
                                        </p:tav>
                                        <p:tav tm="100000">
                                          <p:val>
                                            <p:strVal val="#ppt_h"/>
                                          </p:val>
                                        </p:tav>
                                      </p:tavLst>
                                    </p:anim>
                                    <p:anim calcmode="lin" valueType="num">
                                      <p:cBhvr>
                                        <p:cTn id="104" dur="500" fill="hold"/>
                                        <p:tgtEl>
                                          <p:spTgt spid="77852"/>
                                        </p:tgtEl>
                                        <p:attrNameLst>
                                          <p:attrName>ppt_x</p:attrName>
                                        </p:attrNameLst>
                                      </p:cBhvr>
                                      <p:tavLst>
                                        <p:tav tm="0">
                                          <p:val>
                                            <p:strVal val="#ppt_x-.2"/>
                                          </p:val>
                                        </p:tav>
                                        <p:tav tm="100000">
                                          <p:val>
                                            <p:strVal val="#ppt_x"/>
                                          </p:val>
                                        </p:tav>
                                      </p:tavLst>
                                    </p:anim>
                                    <p:anim calcmode="lin" valueType="num">
                                      <p:cBhvr>
                                        <p:cTn id="105" dur="500" fill="hold"/>
                                        <p:tgtEl>
                                          <p:spTgt spid="77852"/>
                                        </p:tgtEl>
                                        <p:attrNameLst>
                                          <p:attrName>ppt_y</p:attrName>
                                        </p:attrNameLst>
                                      </p:cBhvr>
                                      <p:tavLst>
                                        <p:tav tm="0">
                                          <p:val>
                                            <p:strVal val="#ppt_y"/>
                                          </p:val>
                                        </p:tav>
                                        <p:tav tm="100000">
                                          <p:val>
                                            <p:strVal val="#ppt_y"/>
                                          </p:val>
                                        </p:tav>
                                      </p:tavLst>
                                    </p:anim>
                                    <p:animEffect transition="in" filter="fade">
                                      <p:cBhvr>
                                        <p:cTn id="106" dur="500"/>
                                        <p:tgtEl>
                                          <p:spTgt spid="77852"/>
                                        </p:tgtEl>
                                      </p:cBhvr>
                                    </p:animEffect>
                                  </p:childTnLst>
                                </p:cTn>
                              </p:par>
                              <p:par>
                                <p:cTn id="107" presetID="54" presetClass="entr" presetSubtype="0" accel="100000" fill="hold" grpId="0" nodeType="withEffect">
                                  <p:stCondLst>
                                    <p:cond delay="0"/>
                                  </p:stCondLst>
                                  <p:childTnLst>
                                    <p:set>
                                      <p:cBhvr>
                                        <p:cTn id="108" dur="1" fill="hold">
                                          <p:stCondLst>
                                            <p:cond delay="0"/>
                                          </p:stCondLst>
                                        </p:cTn>
                                        <p:tgtEl>
                                          <p:spTgt spid="77863"/>
                                        </p:tgtEl>
                                        <p:attrNameLst>
                                          <p:attrName>style.visibility</p:attrName>
                                        </p:attrNameLst>
                                      </p:cBhvr>
                                      <p:to>
                                        <p:strVal val="visible"/>
                                      </p:to>
                                    </p:set>
                                    <p:anim calcmode="lin" valueType="num">
                                      <p:cBhvr>
                                        <p:cTn id="109" dur="500" fill="hold"/>
                                        <p:tgtEl>
                                          <p:spTgt spid="77863"/>
                                        </p:tgtEl>
                                        <p:attrNameLst>
                                          <p:attrName>ppt_w</p:attrName>
                                        </p:attrNameLst>
                                      </p:cBhvr>
                                      <p:tavLst>
                                        <p:tav tm="0">
                                          <p:val>
                                            <p:strVal val="#ppt_w*0.05"/>
                                          </p:val>
                                        </p:tav>
                                        <p:tav tm="100000">
                                          <p:val>
                                            <p:strVal val="#ppt_w"/>
                                          </p:val>
                                        </p:tav>
                                      </p:tavLst>
                                    </p:anim>
                                    <p:anim calcmode="lin" valueType="num">
                                      <p:cBhvr>
                                        <p:cTn id="110" dur="500" fill="hold"/>
                                        <p:tgtEl>
                                          <p:spTgt spid="77863"/>
                                        </p:tgtEl>
                                        <p:attrNameLst>
                                          <p:attrName>ppt_h</p:attrName>
                                        </p:attrNameLst>
                                      </p:cBhvr>
                                      <p:tavLst>
                                        <p:tav tm="0">
                                          <p:val>
                                            <p:strVal val="#ppt_h"/>
                                          </p:val>
                                        </p:tav>
                                        <p:tav tm="100000">
                                          <p:val>
                                            <p:strVal val="#ppt_h"/>
                                          </p:val>
                                        </p:tav>
                                      </p:tavLst>
                                    </p:anim>
                                    <p:anim calcmode="lin" valueType="num">
                                      <p:cBhvr>
                                        <p:cTn id="111" dur="500" fill="hold"/>
                                        <p:tgtEl>
                                          <p:spTgt spid="77863"/>
                                        </p:tgtEl>
                                        <p:attrNameLst>
                                          <p:attrName>ppt_x</p:attrName>
                                        </p:attrNameLst>
                                      </p:cBhvr>
                                      <p:tavLst>
                                        <p:tav tm="0">
                                          <p:val>
                                            <p:strVal val="#ppt_x-.2"/>
                                          </p:val>
                                        </p:tav>
                                        <p:tav tm="100000">
                                          <p:val>
                                            <p:strVal val="#ppt_x"/>
                                          </p:val>
                                        </p:tav>
                                      </p:tavLst>
                                    </p:anim>
                                    <p:anim calcmode="lin" valueType="num">
                                      <p:cBhvr>
                                        <p:cTn id="112" dur="500" fill="hold"/>
                                        <p:tgtEl>
                                          <p:spTgt spid="77863"/>
                                        </p:tgtEl>
                                        <p:attrNameLst>
                                          <p:attrName>ppt_y</p:attrName>
                                        </p:attrNameLst>
                                      </p:cBhvr>
                                      <p:tavLst>
                                        <p:tav tm="0">
                                          <p:val>
                                            <p:strVal val="#ppt_y"/>
                                          </p:val>
                                        </p:tav>
                                        <p:tav tm="100000">
                                          <p:val>
                                            <p:strVal val="#ppt_y"/>
                                          </p:val>
                                        </p:tav>
                                      </p:tavLst>
                                    </p:anim>
                                    <p:animEffect transition="in" filter="fade">
                                      <p:cBhvr>
                                        <p:cTn id="113" dur="500"/>
                                        <p:tgtEl>
                                          <p:spTgt spid="77863"/>
                                        </p:tgtEl>
                                      </p:cBhvr>
                                    </p:animEffect>
                                  </p:childTnLst>
                                </p:cTn>
                              </p:par>
                            </p:childTnLst>
                          </p:cTn>
                        </p:par>
                      </p:childTnLst>
                    </p:cTn>
                  </p:par>
                  <p:par>
                    <p:cTn id="114" fill="hold">
                      <p:stCondLst>
                        <p:cond delay="indefinite"/>
                      </p:stCondLst>
                      <p:childTnLst>
                        <p:par>
                          <p:cTn id="115" fill="hold">
                            <p:stCondLst>
                              <p:cond delay="0"/>
                            </p:stCondLst>
                            <p:childTnLst>
                              <p:par>
                                <p:cTn id="116" presetID="54" presetClass="entr" presetSubtype="0" accel="100000" fill="hold" grpId="0" nodeType="clickEffect">
                                  <p:stCondLst>
                                    <p:cond delay="0"/>
                                  </p:stCondLst>
                                  <p:childTnLst>
                                    <p:set>
                                      <p:cBhvr>
                                        <p:cTn id="117" dur="1" fill="hold">
                                          <p:stCondLst>
                                            <p:cond delay="0"/>
                                          </p:stCondLst>
                                        </p:cTn>
                                        <p:tgtEl>
                                          <p:spTgt spid="77831"/>
                                        </p:tgtEl>
                                        <p:attrNameLst>
                                          <p:attrName>style.visibility</p:attrName>
                                        </p:attrNameLst>
                                      </p:cBhvr>
                                      <p:to>
                                        <p:strVal val="visible"/>
                                      </p:to>
                                    </p:set>
                                    <p:anim calcmode="lin" valueType="num">
                                      <p:cBhvr>
                                        <p:cTn id="118" dur="500" fill="hold"/>
                                        <p:tgtEl>
                                          <p:spTgt spid="77831"/>
                                        </p:tgtEl>
                                        <p:attrNameLst>
                                          <p:attrName>ppt_w</p:attrName>
                                        </p:attrNameLst>
                                      </p:cBhvr>
                                      <p:tavLst>
                                        <p:tav tm="0">
                                          <p:val>
                                            <p:strVal val="#ppt_w*0.05"/>
                                          </p:val>
                                        </p:tav>
                                        <p:tav tm="100000">
                                          <p:val>
                                            <p:strVal val="#ppt_w"/>
                                          </p:val>
                                        </p:tav>
                                      </p:tavLst>
                                    </p:anim>
                                    <p:anim calcmode="lin" valueType="num">
                                      <p:cBhvr>
                                        <p:cTn id="119" dur="500" fill="hold"/>
                                        <p:tgtEl>
                                          <p:spTgt spid="77831"/>
                                        </p:tgtEl>
                                        <p:attrNameLst>
                                          <p:attrName>ppt_h</p:attrName>
                                        </p:attrNameLst>
                                      </p:cBhvr>
                                      <p:tavLst>
                                        <p:tav tm="0">
                                          <p:val>
                                            <p:strVal val="#ppt_h"/>
                                          </p:val>
                                        </p:tav>
                                        <p:tav tm="100000">
                                          <p:val>
                                            <p:strVal val="#ppt_h"/>
                                          </p:val>
                                        </p:tav>
                                      </p:tavLst>
                                    </p:anim>
                                    <p:anim calcmode="lin" valueType="num">
                                      <p:cBhvr>
                                        <p:cTn id="120" dur="500" fill="hold"/>
                                        <p:tgtEl>
                                          <p:spTgt spid="77831"/>
                                        </p:tgtEl>
                                        <p:attrNameLst>
                                          <p:attrName>ppt_x</p:attrName>
                                        </p:attrNameLst>
                                      </p:cBhvr>
                                      <p:tavLst>
                                        <p:tav tm="0">
                                          <p:val>
                                            <p:strVal val="#ppt_x-.2"/>
                                          </p:val>
                                        </p:tav>
                                        <p:tav tm="100000">
                                          <p:val>
                                            <p:strVal val="#ppt_x"/>
                                          </p:val>
                                        </p:tav>
                                      </p:tavLst>
                                    </p:anim>
                                    <p:anim calcmode="lin" valueType="num">
                                      <p:cBhvr>
                                        <p:cTn id="121" dur="500" fill="hold"/>
                                        <p:tgtEl>
                                          <p:spTgt spid="77831"/>
                                        </p:tgtEl>
                                        <p:attrNameLst>
                                          <p:attrName>ppt_y</p:attrName>
                                        </p:attrNameLst>
                                      </p:cBhvr>
                                      <p:tavLst>
                                        <p:tav tm="0">
                                          <p:val>
                                            <p:strVal val="#ppt_y"/>
                                          </p:val>
                                        </p:tav>
                                        <p:tav tm="100000">
                                          <p:val>
                                            <p:strVal val="#ppt_y"/>
                                          </p:val>
                                        </p:tav>
                                      </p:tavLst>
                                    </p:anim>
                                    <p:animEffect transition="in" filter="fade">
                                      <p:cBhvr>
                                        <p:cTn id="122" dur="500"/>
                                        <p:tgtEl>
                                          <p:spTgt spid="77831"/>
                                        </p:tgtEl>
                                      </p:cBhvr>
                                    </p:animEffect>
                                  </p:childTnLst>
                                </p:cTn>
                              </p:par>
                            </p:childTnLst>
                          </p:cTn>
                        </p:par>
                      </p:childTnLst>
                    </p:cTn>
                  </p:par>
                  <p:par>
                    <p:cTn id="123" fill="hold">
                      <p:stCondLst>
                        <p:cond delay="indefinite"/>
                      </p:stCondLst>
                      <p:childTnLst>
                        <p:par>
                          <p:cTn id="124" fill="hold">
                            <p:stCondLst>
                              <p:cond delay="0"/>
                            </p:stCondLst>
                            <p:childTnLst>
                              <p:par>
                                <p:cTn id="125" presetID="54" presetClass="entr" presetSubtype="0" accel="100000" fill="hold" grpId="0" nodeType="clickEffect">
                                  <p:stCondLst>
                                    <p:cond delay="0"/>
                                  </p:stCondLst>
                                  <p:childTnLst>
                                    <p:set>
                                      <p:cBhvr>
                                        <p:cTn id="126" dur="1" fill="hold">
                                          <p:stCondLst>
                                            <p:cond delay="0"/>
                                          </p:stCondLst>
                                        </p:cTn>
                                        <p:tgtEl>
                                          <p:spTgt spid="77832"/>
                                        </p:tgtEl>
                                        <p:attrNameLst>
                                          <p:attrName>style.visibility</p:attrName>
                                        </p:attrNameLst>
                                      </p:cBhvr>
                                      <p:to>
                                        <p:strVal val="visible"/>
                                      </p:to>
                                    </p:set>
                                    <p:anim calcmode="lin" valueType="num">
                                      <p:cBhvr>
                                        <p:cTn id="127" dur="500" fill="hold"/>
                                        <p:tgtEl>
                                          <p:spTgt spid="77832"/>
                                        </p:tgtEl>
                                        <p:attrNameLst>
                                          <p:attrName>ppt_w</p:attrName>
                                        </p:attrNameLst>
                                      </p:cBhvr>
                                      <p:tavLst>
                                        <p:tav tm="0">
                                          <p:val>
                                            <p:strVal val="#ppt_w*0.05"/>
                                          </p:val>
                                        </p:tav>
                                        <p:tav tm="100000">
                                          <p:val>
                                            <p:strVal val="#ppt_w"/>
                                          </p:val>
                                        </p:tav>
                                      </p:tavLst>
                                    </p:anim>
                                    <p:anim calcmode="lin" valueType="num">
                                      <p:cBhvr>
                                        <p:cTn id="128" dur="500" fill="hold"/>
                                        <p:tgtEl>
                                          <p:spTgt spid="77832"/>
                                        </p:tgtEl>
                                        <p:attrNameLst>
                                          <p:attrName>ppt_h</p:attrName>
                                        </p:attrNameLst>
                                      </p:cBhvr>
                                      <p:tavLst>
                                        <p:tav tm="0">
                                          <p:val>
                                            <p:strVal val="#ppt_h"/>
                                          </p:val>
                                        </p:tav>
                                        <p:tav tm="100000">
                                          <p:val>
                                            <p:strVal val="#ppt_h"/>
                                          </p:val>
                                        </p:tav>
                                      </p:tavLst>
                                    </p:anim>
                                    <p:anim calcmode="lin" valueType="num">
                                      <p:cBhvr>
                                        <p:cTn id="129" dur="500" fill="hold"/>
                                        <p:tgtEl>
                                          <p:spTgt spid="77832"/>
                                        </p:tgtEl>
                                        <p:attrNameLst>
                                          <p:attrName>ppt_x</p:attrName>
                                        </p:attrNameLst>
                                      </p:cBhvr>
                                      <p:tavLst>
                                        <p:tav tm="0">
                                          <p:val>
                                            <p:strVal val="#ppt_x-.2"/>
                                          </p:val>
                                        </p:tav>
                                        <p:tav tm="100000">
                                          <p:val>
                                            <p:strVal val="#ppt_x"/>
                                          </p:val>
                                        </p:tav>
                                      </p:tavLst>
                                    </p:anim>
                                    <p:anim calcmode="lin" valueType="num">
                                      <p:cBhvr>
                                        <p:cTn id="130" dur="500" fill="hold"/>
                                        <p:tgtEl>
                                          <p:spTgt spid="77832"/>
                                        </p:tgtEl>
                                        <p:attrNameLst>
                                          <p:attrName>ppt_y</p:attrName>
                                        </p:attrNameLst>
                                      </p:cBhvr>
                                      <p:tavLst>
                                        <p:tav tm="0">
                                          <p:val>
                                            <p:strVal val="#ppt_y"/>
                                          </p:val>
                                        </p:tav>
                                        <p:tav tm="100000">
                                          <p:val>
                                            <p:strVal val="#ppt_y"/>
                                          </p:val>
                                        </p:tav>
                                      </p:tavLst>
                                    </p:anim>
                                    <p:animEffect transition="in" filter="fade">
                                      <p:cBhvr>
                                        <p:cTn id="131" dur="500"/>
                                        <p:tgtEl>
                                          <p:spTgt spid="77832"/>
                                        </p:tgtEl>
                                      </p:cBhvr>
                                    </p:animEffect>
                                  </p:childTnLst>
                                </p:cTn>
                              </p:par>
                              <p:par>
                                <p:cTn id="132" presetID="54" presetClass="entr" presetSubtype="0" accel="100000" fill="hold" grpId="0" nodeType="withEffect">
                                  <p:stCondLst>
                                    <p:cond delay="0"/>
                                  </p:stCondLst>
                                  <p:childTnLst>
                                    <p:set>
                                      <p:cBhvr>
                                        <p:cTn id="133" dur="1" fill="hold">
                                          <p:stCondLst>
                                            <p:cond delay="0"/>
                                          </p:stCondLst>
                                        </p:cTn>
                                        <p:tgtEl>
                                          <p:spTgt spid="77833"/>
                                        </p:tgtEl>
                                        <p:attrNameLst>
                                          <p:attrName>style.visibility</p:attrName>
                                        </p:attrNameLst>
                                      </p:cBhvr>
                                      <p:to>
                                        <p:strVal val="visible"/>
                                      </p:to>
                                    </p:set>
                                    <p:anim calcmode="lin" valueType="num">
                                      <p:cBhvr>
                                        <p:cTn id="134" dur="500" fill="hold"/>
                                        <p:tgtEl>
                                          <p:spTgt spid="77833"/>
                                        </p:tgtEl>
                                        <p:attrNameLst>
                                          <p:attrName>ppt_w</p:attrName>
                                        </p:attrNameLst>
                                      </p:cBhvr>
                                      <p:tavLst>
                                        <p:tav tm="0">
                                          <p:val>
                                            <p:strVal val="#ppt_w*0.05"/>
                                          </p:val>
                                        </p:tav>
                                        <p:tav tm="100000">
                                          <p:val>
                                            <p:strVal val="#ppt_w"/>
                                          </p:val>
                                        </p:tav>
                                      </p:tavLst>
                                    </p:anim>
                                    <p:anim calcmode="lin" valueType="num">
                                      <p:cBhvr>
                                        <p:cTn id="135" dur="500" fill="hold"/>
                                        <p:tgtEl>
                                          <p:spTgt spid="77833"/>
                                        </p:tgtEl>
                                        <p:attrNameLst>
                                          <p:attrName>ppt_h</p:attrName>
                                        </p:attrNameLst>
                                      </p:cBhvr>
                                      <p:tavLst>
                                        <p:tav tm="0">
                                          <p:val>
                                            <p:strVal val="#ppt_h"/>
                                          </p:val>
                                        </p:tav>
                                        <p:tav tm="100000">
                                          <p:val>
                                            <p:strVal val="#ppt_h"/>
                                          </p:val>
                                        </p:tav>
                                      </p:tavLst>
                                    </p:anim>
                                    <p:anim calcmode="lin" valueType="num">
                                      <p:cBhvr>
                                        <p:cTn id="136" dur="500" fill="hold"/>
                                        <p:tgtEl>
                                          <p:spTgt spid="77833"/>
                                        </p:tgtEl>
                                        <p:attrNameLst>
                                          <p:attrName>ppt_x</p:attrName>
                                        </p:attrNameLst>
                                      </p:cBhvr>
                                      <p:tavLst>
                                        <p:tav tm="0">
                                          <p:val>
                                            <p:strVal val="#ppt_x-.2"/>
                                          </p:val>
                                        </p:tav>
                                        <p:tav tm="100000">
                                          <p:val>
                                            <p:strVal val="#ppt_x"/>
                                          </p:val>
                                        </p:tav>
                                      </p:tavLst>
                                    </p:anim>
                                    <p:anim calcmode="lin" valueType="num">
                                      <p:cBhvr>
                                        <p:cTn id="137" dur="500" fill="hold"/>
                                        <p:tgtEl>
                                          <p:spTgt spid="77833"/>
                                        </p:tgtEl>
                                        <p:attrNameLst>
                                          <p:attrName>ppt_y</p:attrName>
                                        </p:attrNameLst>
                                      </p:cBhvr>
                                      <p:tavLst>
                                        <p:tav tm="0">
                                          <p:val>
                                            <p:strVal val="#ppt_y"/>
                                          </p:val>
                                        </p:tav>
                                        <p:tav tm="100000">
                                          <p:val>
                                            <p:strVal val="#ppt_y"/>
                                          </p:val>
                                        </p:tav>
                                      </p:tavLst>
                                    </p:anim>
                                    <p:animEffect transition="in" filter="fade">
                                      <p:cBhvr>
                                        <p:cTn id="138" dur="500"/>
                                        <p:tgtEl>
                                          <p:spTgt spid="77833"/>
                                        </p:tgtEl>
                                      </p:cBhvr>
                                    </p:animEffect>
                                  </p:childTnLst>
                                </p:cTn>
                              </p:par>
                              <p:par>
                                <p:cTn id="139" presetID="54" presetClass="entr" presetSubtype="0" accel="100000" fill="hold" grpId="0" nodeType="withEffect">
                                  <p:stCondLst>
                                    <p:cond delay="0"/>
                                  </p:stCondLst>
                                  <p:childTnLst>
                                    <p:set>
                                      <p:cBhvr>
                                        <p:cTn id="140" dur="1" fill="hold">
                                          <p:stCondLst>
                                            <p:cond delay="0"/>
                                          </p:stCondLst>
                                        </p:cTn>
                                        <p:tgtEl>
                                          <p:spTgt spid="77834"/>
                                        </p:tgtEl>
                                        <p:attrNameLst>
                                          <p:attrName>style.visibility</p:attrName>
                                        </p:attrNameLst>
                                      </p:cBhvr>
                                      <p:to>
                                        <p:strVal val="visible"/>
                                      </p:to>
                                    </p:set>
                                    <p:anim calcmode="lin" valueType="num">
                                      <p:cBhvr>
                                        <p:cTn id="141" dur="500" fill="hold"/>
                                        <p:tgtEl>
                                          <p:spTgt spid="77834"/>
                                        </p:tgtEl>
                                        <p:attrNameLst>
                                          <p:attrName>ppt_w</p:attrName>
                                        </p:attrNameLst>
                                      </p:cBhvr>
                                      <p:tavLst>
                                        <p:tav tm="0">
                                          <p:val>
                                            <p:strVal val="#ppt_w*0.05"/>
                                          </p:val>
                                        </p:tav>
                                        <p:tav tm="100000">
                                          <p:val>
                                            <p:strVal val="#ppt_w"/>
                                          </p:val>
                                        </p:tav>
                                      </p:tavLst>
                                    </p:anim>
                                    <p:anim calcmode="lin" valueType="num">
                                      <p:cBhvr>
                                        <p:cTn id="142" dur="500" fill="hold"/>
                                        <p:tgtEl>
                                          <p:spTgt spid="77834"/>
                                        </p:tgtEl>
                                        <p:attrNameLst>
                                          <p:attrName>ppt_h</p:attrName>
                                        </p:attrNameLst>
                                      </p:cBhvr>
                                      <p:tavLst>
                                        <p:tav tm="0">
                                          <p:val>
                                            <p:strVal val="#ppt_h"/>
                                          </p:val>
                                        </p:tav>
                                        <p:tav tm="100000">
                                          <p:val>
                                            <p:strVal val="#ppt_h"/>
                                          </p:val>
                                        </p:tav>
                                      </p:tavLst>
                                    </p:anim>
                                    <p:anim calcmode="lin" valueType="num">
                                      <p:cBhvr>
                                        <p:cTn id="143" dur="500" fill="hold"/>
                                        <p:tgtEl>
                                          <p:spTgt spid="77834"/>
                                        </p:tgtEl>
                                        <p:attrNameLst>
                                          <p:attrName>ppt_x</p:attrName>
                                        </p:attrNameLst>
                                      </p:cBhvr>
                                      <p:tavLst>
                                        <p:tav tm="0">
                                          <p:val>
                                            <p:strVal val="#ppt_x-.2"/>
                                          </p:val>
                                        </p:tav>
                                        <p:tav tm="100000">
                                          <p:val>
                                            <p:strVal val="#ppt_x"/>
                                          </p:val>
                                        </p:tav>
                                      </p:tavLst>
                                    </p:anim>
                                    <p:anim calcmode="lin" valueType="num">
                                      <p:cBhvr>
                                        <p:cTn id="144" dur="500" fill="hold"/>
                                        <p:tgtEl>
                                          <p:spTgt spid="77834"/>
                                        </p:tgtEl>
                                        <p:attrNameLst>
                                          <p:attrName>ppt_y</p:attrName>
                                        </p:attrNameLst>
                                      </p:cBhvr>
                                      <p:tavLst>
                                        <p:tav tm="0">
                                          <p:val>
                                            <p:strVal val="#ppt_y"/>
                                          </p:val>
                                        </p:tav>
                                        <p:tav tm="100000">
                                          <p:val>
                                            <p:strVal val="#ppt_y"/>
                                          </p:val>
                                        </p:tav>
                                      </p:tavLst>
                                    </p:anim>
                                    <p:animEffect transition="in" filter="fade">
                                      <p:cBhvr>
                                        <p:cTn id="145" dur="500"/>
                                        <p:tgtEl>
                                          <p:spTgt spid="77834"/>
                                        </p:tgtEl>
                                      </p:cBhvr>
                                    </p:animEffect>
                                  </p:childTnLst>
                                </p:cTn>
                              </p:par>
                              <p:par>
                                <p:cTn id="146" presetID="54" presetClass="entr" presetSubtype="0" accel="100000" fill="hold" grpId="0" nodeType="withEffect">
                                  <p:stCondLst>
                                    <p:cond delay="0"/>
                                  </p:stCondLst>
                                  <p:childTnLst>
                                    <p:set>
                                      <p:cBhvr>
                                        <p:cTn id="147" dur="1" fill="hold">
                                          <p:stCondLst>
                                            <p:cond delay="0"/>
                                          </p:stCondLst>
                                        </p:cTn>
                                        <p:tgtEl>
                                          <p:spTgt spid="77835"/>
                                        </p:tgtEl>
                                        <p:attrNameLst>
                                          <p:attrName>style.visibility</p:attrName>
                                        </p:attrNameLst>
                                      </p:cBhvr>
                                      <p:to>
                                        <p:strVal val="visible"/>
                                      </p:to>
                                    </p:set>
                                    <p:anim calcmode="lin" valueType="num">
                                      <p:cBhvr>
                                        <p:cTn id="148" dur="500" fill="hold"/>
                                        <p:tgtEl>
                                          <p:spTgt spid="77835"/>
                                        </p:tgtEl>
                                        <p:attrNameLst>
                                          <p:attrName>ppt_w</p:attrName>
                                        </p:attrNameLst>
                                      </p:cBhvr>
                                      <p:tavLst>
                                        <p:tav tm="0">
                                          <p:val>
                                            <p:strVal val="#ppt_w*0.05"/>
                                          </p:val>
                                        </p:tav>
                                        <p:tav tm="100000">
                                          <p:val>
                                            <p:strVal val="#ppt_w"/>
                                          </p:val>
                                        </p:tav>
                                      </p:tavLst>
                                    </p:anim>
                                    <p:anim calcmode="lin" valueType="num">
                                      <p:cBhvr>
                                        <p:cTn id="149" dur="500" fill="hold"/>
                                        <p:tgtEl>
                                          <p:spTgt spid="77835"/>
                                        </p:tgtEl>
                                        <p:attrNameLst>
                                          <p:attrName>ppt_h</p:attrName>
                                        </p:attrNameLst>
                                      </p:cBhvr>
                                      <p:tavLst>
                                        <p:tav tm="0">
                                          <p:val>
                                            <p:strVal val="#ppt_h"/>
                                          </p:val>
                                        </p:tav>
                                        <p:tav tm="100000">
                                          <p:val>
                                            <p:strVal val="#ppt_h"/>
                                          </p:val>
                                        </p:tav>
                                      </p:tavLst>
                                    </p:anim>
                                    <p:anim calcmode="lin" valueType="num">
                                      <p:cBhvr>
                                        <p:cTn id="150" dur="500" fill="hold"/>
                                        <p:tgtEl>
                                          <p:spTgt spid="77835"/>
                                        </p:tgtEl>
                                        <p:attrNameLst>
                                          <p:attrName>ppt_x</p:attrName>
                                        </p:attrNameLst>
                                      </p:cBhvr>
                                      <p:tavLst>
                                        <p:tav tm="0">
                                          <p:val>
                                            <p:strVal val="#ppt_x-.2"/>
                                          </p:val>
                                        </p:tav>
                                        <p:tav tm="100000">
                                          <p:val>
                                            <p:strVal val="#ppt_x"/>
                                          </p:val>
                                        </p:tav>
                                      </p:tavLst>
                                    </p:anim>
                                    <p:anim calcmode="lin" valueType="num">
                                      <p:cBhvr>
                                        <p:cTn id="151" dur="500" fill="hold"/>
                                        <p:tgtEl>
                                          <p:spTgt spid="77835"/>
                                        </p:tgtEl>
                                        <p:attrNameLst>
                                          <p:attrName>ppt_y</p:attrName>
                                        </p:attrNameLst>
                                      </p:cBhvr>
                                      <p:tavLst>
                                        <p:tav tm="0">
                                          <p:val>
                                            <p:strVal val="#ppt_y"/>
                                          </p:val>
                                        </p:tav>
                                        <p:tav tm="100000">
                                          <p:val>
                                            <p:strVal val="#ppt_y"/>
                                          </p:val>
                                        </p:tav>
                                      </p:tavLst>
                                    </p:anim>
                                    <p:animEffect transition="in" filter="fade">
                                      <p:cBhvr>
                                        <p:cTn id="152" dur="500"/>
                                        <p:tgtEl>
                                          <p:spTgt spid="77835"/>
                                        </p:tgtEl>
                                      </p:cBhvr>
                                    </p:animEffect>
                                  </p:childTnLst>
                                </p:cTn>
                              </p:par>
                              <p:par>
                                <p:cTn id="153" presetID="54" presetClass="entr" presetSubtype="0" accel="100000" fill="hold" grpId="0" nodeType="withEffect">
                                  <p:stCondLst>
                                    <p:cond delay="0"/>
                                  </p:stCondLst>
                                  <p:childTnLst>
                                    <p:set>
                                      <p:cBhvr>
                                        <p:cTn id="154" dur="1" fill="hold">
                                          <p:stCondLst>
                                            <p:cond delay="0"/>
                                          </p:stCondLst>
                                        </p:cTn>
                                        <p:tgtEl>
                                          <p:spTgt spid="77836"/>
                                        </p:tgtEl>
                                        <p:attrNameLst>
                                          <p:attrName>style.visibility</p:attrName>
                                        </p:attrNameLst>
                                      </p:cBhvr>
                                      <p:to>
                                        <p:strVal val="visible"/>
                                      </p:to>
                                    </p:set>
                                    <p:anim calcmode="lin" valueType="num">
                                      <p:cBhvr>
                                        <p:cTn id="155" dur="500" fill="hold"/>
                                        <p:tgtEl>
                                          <p:spTgt spid="77836"/>
                                        </p:tgtEl>
                                        <p:attrNameLst>
                                          <p:attrName>ppt_w</p:attrName>
                                        </p:attrNameLst>
                                      </p:cBhvr>
                                      <p:tavLst>
                                        <p:tav tm="0">
                                          <p:val>
                                            <p:strVal val="#ppt_w*0.05"/>
                                          </p:val>
                                        </p:tav>
                                        <p:tav tm="100000">
                                          <p:val>
                                            <p:strVal val="#ppt_w"/>
                                          </p:val>
                                        </p:tav>
                                      </p:tavLst>
                                    </p:anim>
                                    <p:anim calcmode="lin" valueType="num">
                                      <p:cBhvr>
                                        <p:cTn id="156" dur="500" fill="hold"/>
                                        <p:tgtEl>
                                          <p:spTgt spid="77836"/>
                                        </p:tgtEl>
                                        <p:attrNameLst>
                                          <p:attrName>ppt_h</p:attrName>
                                        </p:attrNameLst>
                                      </p:cBhvr>
                                      <p:tavLst>
                                        <p:tav tm="0">
                                          <p:val>
                                            <p:strVal val="#ppt_h"/>
                                          </p:val>
                                        </p:tav>
                                        <p:tav tm="100000">
                                          <p:val>
                                            <p:strVal val="#ppt_h"/>
                                          </p:val>
                                        </p:tav>
                                      </p:tavLst>
                                    </p:anim>
                                    <p:anim calcmode="lin" valueType="num">
                                      <p:cBhvr>
                                        <p:cTn id="157" dur="500" fill="hold"/>
                                        <p:tgtEl>
                                          <p:spTgt spid="77836"/>
                                        </p:tgtEl>
                                        <p:attrNameLst>
                                          <p:attrName>ppt_x</p:attrName>
                                        </p:attrNameLst>
                                      </p:cBhvr>
                                      <p:tavLst>
                                        <p:tav tm="0">
                                          <p:val>
                                            <p:strVal val="#ppt_x-.2"/>
                                          </p:val>
                                        </p:tav>
                                        <p:tav tm="100000">
                                          <p:val>
                                            <p:strVal val="#ppt_x"/>
                                          </p:val>
                                        </p:tav>
                                      </p:tavLst>
                                    </p:anim>
                                    <p:anim calcmode="lin" valueType="num">
                                      <p:cBhvr>
                                        <p:cTn id="158" dur="500" fill="hold"/>
                                        <p:tgtEl>
                                          <p:spTgt spid="77836"/>
                                        </p:tgtEl>
                                        <p:attrNameLst>
                                          <p:attrName>ppt_y</p:attrName>
                                        </p:attrNameLst>
                                      </p:cBhvr>
                                      <p:tavLst>
                                        <p:tav tm="0">
                                          <p:val>
                                            <p:strVal val="#ppt_y"/>
                                          </p:val>
                                        </p:tav>
                                        <p:tav tm="100000">
                                          <p:val>
                                            <p:strVal val="#ppt_y"/>
                                          </p:val>
                                        </p:tav>
                                      </p:tavLst>
                                    </p:anim>
                                    <p:animEffect transition="in" filter="fade">
                                      <p:cBhvr>
                                        <p:cTn id="159" dur="500"/>
                                        <p:tgtEl>
                                          <p:spTgt spid="77836"/>
                                        </p:tgtEl>
                                      </p:cBhvr>
                                    </p:animEffect>
                                  </p:childTnLst>
                                </p:cTn>
                              </p:par>
                              <p:par>
                                <p:cTn id="160" presetID="54" presetClass="entr" presetSubtype="0" accel="100000" fill="hold" nodeType="withEffect">
                                  <p:stCondLst>
                                    <p:cond delay="0"/>
                                  </p:stCondLst>
                                  <p:childTnLst>
                                    <p:set>
                                      <p:cBhvr>
                                        <p:cTn id="161" dur="1" fill="hold">
                                          <p:stCondLst>
                                            <p:cond delay="0"/>
                                          </p:stCondLst>
                                        </p:cTn>
                                        <p:tgtEl>
                                          <p:spTgt spid="77857"/>
                                        </p:tgtEl>
                                        <p:attrNameLst>
                                          <p:attrName>style.visibility</p:attrName>
                                        </p:attrNameLst>
                                      </p:cBhvr>
                                      <p:to>
                                        <p:strVal val="visible"/>
                                      </p:to>
                                    </p:set>
                                    <p:anim calcmode="lin" valueType="num">
                                      <p:cBhvr>
                                        <p:cTn id="162" dur="500" fill="hold"/>
                                        <p:tgtEl>
                                          <p:spTgt spid="77857"/>
                                        </p:tgtEl>
                                        <p:attrNameLst>
                                          <p:attrName>ppt_w</p:attrName>
                                        </p:attrNameLst>
                                      </p:cBhvr>
                                      <p:tavLst>
                                        <p:tav tm="0">
                                          <p:val>
                                            <p:strVal val="#ppt_w*0.05"/>
                                          </p:val>
                                        </p:tav>
                                        <p:tav tm="100000">
                                          <p:val>
                                            <p:strVal val="#ppt_w"/>
                                          </p:val>
                                        </p:tav>
                                      </p:tavLst>
                                    </p:anim>
                                    <p:anim calcmode="lin" valueType="num">
                                      <p:cBhvr>
                                        <p:cTn id="163" dur="500" fill="hold"/>
                                        <p:tgtEl>
                                          <p:spTgt spid="77857"/>
                                        </p:tgtEl>
                                        <p:attrNameLst>
                                          <p:attrName>ppt_h</p:attrName>
                                        </p:attrNameLst>
                                      </p:cBhvr>
                                      <p:tavLst>
                                        <p:tav tm="0">
                                          <p:val>
                                            <p:strVal val="#ppt_h"/>
                                          </p:val>
                                        </p:tav>
                                        <p:tav tm="100000">
                                          <p:val>
                                            <p:strVal val="#ppt_h"/>
                                          </p:val>
                                        </p:tav>
                                      </p:tavLst>
                                    </p:anim>
                                    <p:anim calcmode="lin" valueType="num">
                                      <p:cBhvr>
                                        <p:cTn id="164" dur="500" fill="hold"/>
                                        <p:tgtEl>
                                          <p:spTgt spid="77857"/>
                                        </p:tgtEl>
                                        <p:attrNameLst>
                                          <p:attrName>ppt_x</p:attrName>
                                        </p:attrNameLst>
                                      </p:cBhvr>
                                      <p:tavLst>
                                        <p:tav tm="0">
                                          <p:val>
                                            <p:strVal val="#ppt_x-.2"/>
                                          </p:val>
                                        </p:tav>
                                        <p:tav tm="100000">
                                          <p:val>
                                            <p:strVal val="#ppt_x"/>
                                          </p:val>
                                        </p:tav>
                                      </p:tavLst>
                                    </p:anim>
                                    <p:anim calcmode="lin" valueType="num">
                                      <p:cBhvr>
                                        <p:cTn id="165" dur="500" fill="hold"/>
                                        <p:tgtEl>
                                          <p:spTgt spid="77857"/>
                                        </p:tgtEl>
                                        <p:attrNameLst>
                                          <p:attrName>ppt_y</p:attrName>
                                        </p:attrNameLst>
                                      </p:cBhvr>
                                      <p:tavLst>
                                        <p:tav tm="0">
                                          <p:val>
                                            <p:strVal val="#ppt_y"/>
                                          </p:val>
                                        </p:tav>
                                        <p:tav tm="100000">
                                          <p:val>
                                            <p:strVal val="#ppt_y"/>
                                          </p:val>
                                        </p:tav>
                                      </p:tavLst>
                                    </p:anim>
                                    <p:animEffect transition="in" filter="fade">
                                      <p:cBhvr>
                                        <p:cTn id="166" dur="500"/>
                                        <p:tgtEl>
                                          <p:spTgt spid="77857"/>
                                        </p:tgtEl>
                                      </p:cBhvr>
                                    </p:animEffect>
                                  </p:childTnLst>
                                </p:cTn>
                              </p:par>
                              <p:par>
                                <p:cTn id="167" presetID="54" presetClass="entr" presetSubtype="0" accel="100000" fill="hold" grpId="0" nodeType="withEffect">
                                  <p:stCondLst>
                                    <p:cond delay="0"/>
                                  </p:stCondLst>
                                  <p:childTnLst>
                                    <p:set>
                                      <p:cBhvr>
                                        <p:cTn id="168" dur="1" fill="hold">
                                          <p:stCondLst>
                                            <p:cond delay="0"/>
                                          </p:stCondLst>
                                        </p:cTn>
                                        <p:tgtEl>
                                          <p:spTgt spid="77864"/>
                                        </p:tgtEl>
                                        <p:attrNameLst>
                                          <p:attrName>style.visibility</p:attrName>
                                        </p:attrNameLst>
                                      </p:cBhvr>
                                      <p:to>
                                        <p:strVal val="visible"/>
                                      </p:to>
                                    </p:set>
                                    <p:anim calcmode="lin" valueType="num">
                                      <p:cBhvr>
                                        <p:cTn id="169" dur="500" fill="hold"/>
                                        <p:tgtEl>
                                          <p:spTgt spid="77864"/>
                                        </p:tgtEl>
                                        <p:attrNameLst>
                                          <p:attrName>ppt_w</p:attrName>
                                        </p:attrNameLst>
                                      </p:cBhvr>
                                      <p:tavLst>
                                        <p:tav tm="0">
                                          <p:val>
                                            <p:strVal val="#ppt_w*0.05"/>
                                          </p:val>
                                        </p:tav>
                                        <p:tav tm="100000">
                                          <p:val>
                                            <p:strVal val="#ppt_w"/>
                                          </p:val>
                                        </p:tav>
                                      </p:tavLst>
                                    </p:anim>
                                    <p:anim calcmode="lin" valueType="num">
                                      <p:cBhvr>
                                        <p:cTn id="170" dur="500" fill="hold"/>
                                        <p:tgtEl>
                                          <p:spTgt spid="77864"/>
                                        </p:tgtEl>
                                        <p:attrNameLst>
                                          <p:attrName>ppt_h</p:attrName>
                                        </p:attrNameLst>
                                      </p:cBhvr>
                                      <p:tavLst>
                                        <p:tav tm="0">
                                          <p:val>
                                            <p:strVal val="#ppt_h"/>
                                          </p:val>
                                        </p:tav>
                                        <p:tav tm="100000">
                                          <p:val>
                                            <p:strVal val="#ppt_h"/>
                                          </p:val>
                                        </p:tav>
                                      </p:tavLst>
                                    </p:anim>
                                    <p:anim calcmode="lin" valueType="num">
                                      <p:cBhvr>
                                        <p:cTn id="171" dur="500" fill="hold"/>
                                        <p:tgtEl>
                                          <p:spTgt spid="77864"/>
                                        </p:tgtEl>
                                        <p:attrNameLst>
                                          <p:attrName>ppt_x</p:attrName>
                                        </p:attrNameLst>
                                      </p:cBhvr>
                                      <p:tavLst>
                                        <p:tav tm="0">
                                          <p:val>
                                            <p:strVal val="#ppt_x-.2"/>
                                          </p:val>
                                        </p:tav>
                                        <p:tav tm="100000">
                                          <p:val>
                                            <p:strVal val="#ppt_x"/>
                                          </p:val>
                                        </p:tav>
                                      </p:tavLst>
                                    </p:anim>
                                    <p:anim calcmode="lin" valueType="num">
                                      <p:cBhvr>
                                        <p:cTn id="172" dur="500" fill="hold"/>
                                        <p:tgtEl>
                                          <p:spTgt spid="77864"/>
                                        </p:tgtEl>
                                        <p:attrNameLst>
                                          <p:attrName>ppt_y</p:attrName>
                                        </p:attrNameLst>
                                      </p:cBhvr>
                                      <p:tavLst>
                                        <p:tav tm="0">
                                          <p:val>
                                            <p:strVal val="#ppt_y"/>
                                          </p:val>
                                        </p:tav>
                                        <p:tav tm="100000">
                                          <p:val>
                                            <p:strVal val="#ppt_y"/>
                                          </p:val>
                                        </p:tav>
                                      </p:tavLst>
                                    </p:anim>
                                    <p:animEffect transition="in" filter="fade">
                                      <p:cBhvr>
                                        <p:cTn id="173" dur="500"/>
                                        <p:tgtEl>
                                          <p:spTgt spid="778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830" grpId="0" animBg="1"/>
      <p:bldP spid="77831" grpId="0" animBg="1"/>
      <p:bldP spid="77832" grpId="0" animBg="1"/>
      <p:bldP spid="77833" grpId="0" animBg="1"/>
      <p:bldP spid="77834" grpId="0" animBg="1"/>
      <p:bldP spid="77835" grpId="0" animBg="1"/>
      <p:bldP spid="77836" grpId="0" animBg="1"/>
      <p:bldP spid="77837" grpId="0" animBg="1"/>
      <p:bldP spid="77838" grpId="0" animBg="1"/>
      <p:bldP spid="77839" grpId="0" animBg="1"/>
      <p:bldP spid="77840" grpId="0" animBg="1"/>
      <p:bldP spid="77841" grpId="0" animBg="1"/>
      <p:bldP spid="77847" grpId="0" animBg="1"/>
      <p:bldP spid="77848" grpId="0" animBg="1"/>
      <p:bldP spid="77849" grpId="0" animBg="1"/>
      <p:bldP spid="77850" grpId="0" animBg="1"/>
      <p:bldP spid="77851" grpId="0" animBg="1"/>
      <p:bldP spid="77862" grpId="0"/>
      <p:bldP spid="77863" grpId="0"/>
      <p:bldP spid="7786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r>
              <a:rPr lang="en-US" sz="1600" dirty="0" smtClean="0"/>
              <a:t>Sun </a:t>
            </a:r>
            <a:r>
              <a:rPr lang="en-US" sz="1600" dirty="0" err="1" smtClean="0"/>
              <a:t>Guogeng</a:t>
            </a:r>
            <a:r>
              <a:rPr lang="en-US" sz="1600" dirty="0" smtClean="0"/>
              <a:t>, and Li </a:t>
            </a:r>
            <a:r>
              <a:rPr lang="en-US" sz="1600" dirty="0" err="1" smtClean="0"/>
              <a:t>Wenzhe</a:t>
            </a:r>
            <a:r>
              <a:rPr lang="en-US" sz="1600" dirty="0" smtClean="0"/>
              <a:t>. 2017. “Monetary Policy, Exchange rate and Capital flow.“ The People’s Bank of China Working Paper series:2017/3. </a:t>
            </a:r>
          </a:p>
          <a:p>
            <a:r>
              <a:rPr lang="en-US" sz="1600" dirty="0" smtClean="0"/>
              <a:t>Hilary Love, and Chris Chen. “Chinese </a:t>
            </a:r>
            <a:r>
              <a:rPr lang="en-US" sz="1600" dirty="0" err="1" smtClean="0"/>
              <a:t>renminbi</a:t>
            </a:r>
            <a:r>
              <a:rPr lang="en-US" sz="1600" dirty="0" smtClean="0"/>
              <a:t> Internationalization guide to recent developments ” PNC International Services</a:t>
            </a:r>
          </a:p>
          <a:p>
            <a:r>
              <a:rPr lang="en-US" sz="1600" dirty="0" smtClean="0"/>
              <a:t>Caroline Owen 2017. ”RMB global”.  Special Bloomberg evolution.</a:t>
            </a:r>
          </a:p>
          <a:p>
            <a:r>
              <a:rPr lang="en-US" sz="1600" dirty="0" smtClean="0"/>
              <a:t> Benjamin J. Cohen. “</a:t>
            </a:r>
            <a:r>
              <a:rPr lang="en-US" sz="1600" dirty="0" err="1" smtClean="0"/>
              <a:t>Renminbi</a:t>
            </a:r>
            <a:r>
              <a:rPr lang="en-US" sz="1600" dirty="0" smtClean="0"/>
              <a:t> Internationalization: A Conflict of Statecrafts”.   International Economics Department</a:t>
            </a:r>
          </a:p>
          <a:p>
            <a:r>
              <a:rPr lang="en-US" sz="1600" dirty="0" smtClean="0">
                <a:hlinkClick r:id="rId2"/>
              </a:rPr>
              <a:t>https://www.thebalance.com</a:t>
            </a:r>
            <a:endParaRPr lang="en-US" sz="1600" dirty="0" smtClean="0"/>
          </a:p>
          <a:p>
            <a:r>
              <a:rPr lang="en-US" sz="1600" dirty="0" smtClean="0">
                <a:hlinkClick r:id="rId3"/>
              </a:rPr>
              <a:t>https://www.wikipedia.com</a:t>
            </a:r>
            <a:r>
              <a:rPr lang="en-US" sz="1600" dirty="0" smtClean="0"/>
              <a:t> </a:t>
            </a:r>
          </a:p>
          <a:p>
            <a:r>
              <a:rPr lang="en-US" sz="1600" dirty="0" smtClean="0">
                <a:hlinkClick r:id="rId4"/>
              </a:rPr>
              <a:t>https://www.tradingeconomics.com</a:t>
            </a:r>
            <a:endParaRPr lang="en-US" sz="1600" dirty="0" smtClean="0"/>
          </a:p>
          <a:p>
            <a:r>
              <a:rPr lang="en-US" sz="1600" dirty="0" smtClean="0">
                <a:hlinkClick r:id="rId5"/>
              </a:rPr>
              <a:t>https://www.stratfor.com</a:t>
            </a:r>
            <a:r>
              <a:rPr lang="en-US" sz="1600" dirty="0" smtClean="0"/>
              <a:t> </a:t>
            </a:r>
          </a:p>
          <a:p>
            <a:r>
              <a:rPr lang="en-US" sz="1600" dirty="0" smtClean="0">
                <a:hlinkClick r:id="rId6"/>
              </a:rPr>
              <a:t>https://www.pboc.com</a:t>
            </a:r>
            <a:r>
              <a:rPr lang="en-US" sz="1600" dirty="0" smtClean="0"/>
              <a:t> annual report</a:t>
            </a:r>
          </a:p>
          <a:p>
            <a:endParaRPr lang="en-US" sz="1600" dirty="0" smtClean="0"/>
          </a:p>
          <a:p>
            <a:endParaRPr lang="en-US" sz="1600" dirty="0"/>
          </a:p>
        </p:txBody>
      </p:sp>
      <p:pic>
        <p:nvPicPr>
          <p:cNvPr id="4" name="Picture 3" descr="canstock6618701.jpg"/>
          <p:cNvPicPr>
            <a:picLocks noChangeAspect="1"/>
          </p:cNvPicPr>
          <p:nvPr/>
        </p:nvPicPr>
        <p:blipFill>
          <a:blip r:embed="rId7"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7" name="WordArt 3"/>
          <p:cNvSpPr>
            <a:spLocks noChangeArrowheads="1" noChangeShapeType="1" noTextEdit="1"/>
          </p:cNvSpPr>
          <p:nvPr/>
        </p:nvSpPr>
        <p:spPr bwMode="gray">
          <a:xfrm>
            <a:off x="3048000" y="1676400"/>
            <a:ext cx="4267200" cy="533400"/>
          </a:xfrm>
          <a:prstGeom prst="rect">
            <a:avLst/>
          </a:prstGeom>
        </p:spPr>
        <p:txBody>
          <a:bodyPr wrap="none" fromWordArt="1">
            <a:prstTxWarp prst="textDeflate">
              <a:avLst>
                <a:gd name="adj" fmla="val 0"/>
              </a:avLst>
            </a:prstTxWarp>
          </a:bodyPr>
          <a:lstStyle/>
          <a:p>
            <a:pPr algn="ctr"/>
            <a:r>
              <a:rPr lang="en-US" sz="3600" b="1" kern="10" dirty="0">
                <a:ln w="19050">
                  <a:solidFill>
                    <a:schemeClr val="bg1"/>
                  </a:solidFill>
                  <a:round/>
                  <a:headEnd/>
                  <a:tailEnd/>
                </a:ln>
                <a:gradFill rotWithShape="1">
                  <a:gsLst>
                    <a:gs pos="0">
                      <a:schemeClr val="accent2"/>
                    </a:gs>
                    <a:gs pos="100000">
                      <a:schemeClr val="hlink"/>
                    </a:gs>
                  </a:gsLst>
                  <a:lin ang="0" scaled="1"/>
                </a:gradFill>
                <a:effectLst>
                  <a:outerShdw dist="63500" dir="2212194" algn="ctr" rotWithShape="0">
                    <a:schemeClr val="tx1">
                      <a:alpha val="50000"/>
                    </a:schemeClr>
                  </a:outerShdw>
                </a:effectLst>
                <a:latin typeface="Arial"/>
                <a:cs typeface="Arial"/>
              </a:rPr>
              <a:t>Thank You !</a:t>
            </a:r>
          </a:p>
        </p:txBody>
      </p:sp>
      <p:pic>
        <p:nvPicPr>
          <p:cNvPr id="4" name="Picture 3" descr="canstock6618701.jpg"/>
          <p:cNvPicPr>
            <a:picLocks noChangeAspect="1"/>
          </p:cNvPicPr>
          <p:nvPr/>
        </p:nvPicPr>
        <p:blipFill>
          <a:blip r:embed="rId2" cstate="print"/>
          <a:srcRect b="9036"/>
          <a:stretch>
            <a:fillRect/>
          </a:stretch>
        </p:blipFill>
        <p:spPr>
          <a:xfrm>
            <a:off x="228600" y="762000"/>
            <a:ext cx="2286000" cy="15240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88067"/>
                                        </p:tgtEl>
                                        <p:attrNameLst>
                                          <p:attrName>style.visibility</p:attrName>
                                        </p:attrNameLst>
                                      </p:cBhvr>
                                      <p:to>
                                        <p:strVal val="visible"/>
                                      </p:to>
                                    </p:set>
                                    <p:anim calcmode="lin" valueType="num">
                                      <p:cBhvr>
                                        <p:cTn id="7" dur="500" fill="hold"/>
                                        <p:tgtEl>
                                          <p:spTgt spid="88067"/>
                                        </p:tgtEl>
                                        <p:attrNameLst>
                                          <p:attrName>ppt_w</p:attrName>
                                        </p:attrNameLst>
                                      </p:cBhvr>
                                      <p:tavLst>
                                        <p:tav tm="0">
                                          <p:val>
                                            <p:fltVal val="0"/>
                                          </p:val>
                                        </p:tav>
                                        <p:tav tm="100000">
                                          <p:val>
                                            <p:strVal val="#ppt_w"/>
                                          </p:val>
                                        </p:tav>
                                      </p:tavLst>
                                    </p:anim>
                                    <p:anim calcmode="lin" valueType="num">
                                      <p:cBhvr>
                                        <p:cTn id="8" dur="500" fill="hold"/>
                                        <p:tgtEl>
                                          <p:spTgt spid="88067"/>
                                        </p:tgtEl>
                                        <p:attrNameLst>
                                          <p:attrName>ppt_h</p:attrName>
                                        </p:attrNameLst>
                                      </p:cBhvr>
                                      <p:tavLst>
                                        <p:tav tm="0">
                                          <p:val>
                                            <p:fltVal val="0"/>
                                          </p:val>
                                        </p:tav>
                                        <p:tav tm="100000">
                                          <p:val>
                                            <p:strVal val="#ppt_h"/>
                                          </p:val>
                                        </p:tav>
                                      </p:tavLst>
                                    </p:anim>
                                    <p:animEffect transition="in" filter="fade">
                                      <p:cBhvr>
                                        <p:cTn id="9" dur="500"/>
                                        <p:tgtEl>
                                          <p:spTgt spid="880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r>
              <a:rPr lang="en-US"/>
              <a:t>Contents</a:t>
            </a:r>
            <a:endParaRPr lang="en-US">
              <a:solidFill>
                <a:schemeClr val="accent1"/>
              </a:solidFill>
            </a:endParaRPr>
          </a:p>
        </p:txBody>
      </p:sp>
      <p:sp>
        <p:nvSpPr>
          <p:cNvPr id="69635" name="Text Box 3"/>
          <p:cNvSpPr txBox="1">
            <a:spLocks noChangeArrowheads="1"/>
          </p:cNvSpPr>
          <p:nvPr/>
        </p:nvSpPr>
        <p:spPr bwMode="auto">
          <a:xfrm>
            <a:off x="1660525" y="722313"/>
            <a:ext cx="184150" cy="366712"/>
          </a:xfrm>
          <a:prstGeom prst="rect">
            <a:avLst/>
          </a:prstGeom>
          <a:noFill/>
          <a:ln w="9525">
            <a:noFill/>
            <a:miter lim="800000"/>
            <a:headEnd/>
            <a:tailEnd/>
          </a:ln>
          <a:effectLst/>
        </p:spPr>
        <p:txBody>
          <a:bodyPr wrap="none">
            <a:spAutoFit/>
          </a:bodyPr>
          <a:lstStyle/>
          <a:p>
            <a:endParaRPr lang="en-US"/>
          </a:p>
        </p:txBody>
      </p:sp>
      <p:sp>
        <p:nvSpPr>
          <p:cNvPr id="69678" name="AutoShape 46"/>
          <p:cNvSpPr>
            <a:spLocks noChangeArrowheads="1"/>
          </p:cNvSpPr>
          <p:nvPr/>
        </p:nvSpPr>
        <p:spPr bwMode="ltGray">
          <a:xfrm rot="5400000">
            <a:off x="-2422526" y="1474788"/>
            <a:ext cx="4824413" cy="4770438"/>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chemeClr val="bg2">
                  <a:gamma/>
                  <a:tint val="45490"/>
                  <a:invGamma/>
                </a:schemeClr>
              </a:gs>
              <a:gs pos="50000">
                <a:schemeClr val="bg2"/>
              </a:gs>
              <a:gs pos="100000">
                <a:schemeClr val="bg2">
                  <a:gamma/>
                  <a:tint val="45490"/>
                  <a:invGamma/>
                </a:schemeClr>
              </a:gs>
            </a:gsLst>
            <a:lin ang="0" scaled="1"/>
          </a:gradFill>
          <a:ln w="9525" algn="ctr">
            <a:noFill/>
            <a:miter lim="800000"/>
            <a:headEnd/>
            <a:tailEnd/>
          </a:ln>
          <a:effectLst/>
        </p:spPr>
        <p:txBody>
          <a:bodyPr wrap="none" anchor="ctr"/>
          <a:lstStyle/>
          <a:p>
            <a:endParaRPr lang="en-US"/>
          </a:p>
        </p:txBody>
      </p:sp>
      <p:sp>
        <p:nvSpPr>
          <p:cNvPr id="69679" name="AutoShape 47"/>
          <p:cNvSpPr>
            <a:spLocks noChangeArrowheads="1"/>
          </p:cNvSpPr>
          <p:nvPr/>
        </p:nvSpPr>
        <p:spPr bwMode="ltGray">
          <a:xfrm rot="5400000" flipH="1">
            <a:off x="-2016918" y="1910556"/>
            <a:ext cx="4032250" cy="3929063"/>
          </a:xfrm>
          <a:custGeom>
            <a:avLst/>
            <a:gdLst>
              <a:gd name="G0" fmla="+- 56 0 0"/>
              <a:gd name="G1" fmla="+- 11796480 0 0"/>
              <a:gd name="G2" fmla="+- 0 0 11796480"/>
              <a:gd name="T0" fmla="*/ 0 256 1"/>
              <a:gd name="T1" fmla="*/ 180 256 1"/>
              <a:gd name="G3" fmla="+- 11796480 T0 T1"/>
              <a:gd name="T2" fmla="*/ 0 256 1"/>
              <a:gd name="T3" fmla="*/ 90 256 1"/>
              <a:gd name="G4" fmla="+- 11796480 T2 T3"/>
              <a:gd name="G5" fmla="*/ G4 2 1"/>
              <a:gd name="T4" fmla="*/ 90 256 1"/>
              <a:gd name="T5" fmla="*/ 0 256 1"/>
              <a:gd name="G6" fmla="+- 11796480 T4 T5"/>
              <a:gd name="G7" fmla="*/ G6 2 1"/>
              <a:gd name="G8" fmla="abs 1179648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6"/>
              <a:gd name="G18" fmla="*/ 56 1 2"/>
              <a:gd name="G19" fmla="+- G18 5400 0"/>
              <a:gd name="G20" fmla="cos G19 11796480"/>
              <a:gd name="G21" fmla="sin G19 11796480"/>
              <a:gd name="G22" fmla="+- G20 10800 0"/>
              <a:gd name="G23" fmla="+- G21 10800 0"/>
              <a:gd name="G24" fmla="+- 10800 0 G20"/>
              <a:gd name="G25" fmla="+- 56 10800 0"/>
              <a:gd name="G26" fmla="?: G9 G17 G25"/>
              <a:gd name="G27" fmla="?: G9 0 21600"/>
              <a:gd name="G28" fmla="cos 10800 11796480"/>
              <a:gd name="G29" fmla="sin 10800 11796480"/>
              <a:gd name="G30" fmla="sin 56 11796480"/>
              <a:gd name="G31" fmla="+- G28 10800 0"/>
              <a:gd name="G32" fmla="+- G29 10800 0"/>
              <a:gd name="G33" fmla="+- G30 10800 0"/>
              <a:gd name="G34" fmla="?: G4 0 G31"/>
              <a:gd name="G35" fmla="?: 11796480 G34 0"/>
              <a:gd name="G36" fmla="?: G6 G35 G31"/>
              <a:gd name="G37" fmla="+- 21600 0 G36"/>
              <a:gd name="G38" fmla="?: G4 0 G33"/>
              <a:gd name="G39" fmla="?: 11796480 G38 G32"/>
              <a:gd name="G40" fmla="?: G6 G39 0"/>
              <a:gd name="G41" fmla="?: G4 G32 21600"/>
              <a:gd name="G42" fmla="?: G6 G41 G33"/>
              <a:gd name="T12" fmla="*/ 10800 w 21600"/>
              <a:gd name="T13" fmla="*/ 0 h 21600"/>
              <a:gd name="T14" fmla="*/ 5372 w 21600"/>
              <a:gd name="T15" fmla="*/ 10800 h 21600"/>
              <a:gd name="T16" fmla="*/ 10800 w 21600"/>
              <a:gd name="T17" fmla="*/ 10744 h 21600"/>
              <a:gd name="T18" fmla="*/ 16228 w 21600"/>
              <a:gd name="T19" fmla="*/ 10800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hlink">
                  <a:alpha val="36000"/>
                </a:schemeClr>
              </a:gs>
              <a:gs pos="100000">
                <a:schemeClr val="hlink">
                  <a:gamma/>
                  <a:tint val="0"/>
                  <a:invGamma/>
                </a:schemeClr>
              </a:gs>
            </a:gsLst>
            <a:lin ang="5400000" scaled="1"/>
          </a:gradFill>
          <a:ln w="0" algn="ctr">
            <a:noFill/>
            <a:miter lim="800000"/>
            <a:headEnd/>
            <a:tailEnd/>
          </a:ln>
          <a:effectLst/>
        </p:spPr>
        <p:txBody>
          <a:bodyPr wrap="none" anchor="ctr"/>
          <a:lstStyle/>
          <a:p>
            <a:endParaRPr lang="en-US"/>
          </a:p>
        </p:txBody>
      </p:sp>
      <p:sp>
        <p:nvSpPr>
          <p:cNvPr id="69680" name="AutoShape 48"/>
          <p:cNvSpPr>
            <a:spLocks noChangeArrowheads="1"/>
          </p:cNvSpPr>
          <p:nvPr/>
        </p:nvSpPr>
        <p:spPr bwMode="gray">
          <a:xfrm>
            <a:off x="1822450" y="5099050"/>
            <a:ext cx="4419600" cy="508000"/>
          </a:xfrm>
          <a:prstGeom prst="roundRect">
            <a:avLst>
              <a:gd name="adj" fmla="val 50000"/>
            </a:avLst>
          </a:prstGeom>
          <a:noFill/>
          <a:ln w="28575" algn="ctr">
            <a:solidFill>
              <a:schemeClr val="bg2"/>
            </a:solidFill>
            <a:round/>
            <a:headEnd/>
            <a:tailEnd/>
          </a:ln>
          <a:effectLst/>
        </p:spPr>
        <p:txBody>
          <a:bodyPr wrap="none" anchor="ctr"/>
          <a:lstStyle/>
          <a:p>
            <a:pPr eaLnBrk="0" hangingPunct="0"/>
            <a:r>
              <a:rPr lang="en-US" b="1" dirty="0" smtClean="0"/>
              <a:t>Conclusion and Reference </a:t>
            </a:r>
            <a:endParaRPr lang="en-US" b="1" dirty="0"/>
          </a:p>
        </p:txBody>
      </p:sp>
      <p:sp>
        <p:nvSpPr>
          <p:cNvPr id="69681" name="AutoShape 49"/>
          <p:cNvSpPr>
            <a:spLocks noChangeArrowheads="1"/>
          </p:cNvSpPr>
          <p:nvPr/>
        </p:nvSpPr>
        <p:spPr bwMode="gray">
          <a:xfrm>
            <a:off x="2317750" y="4271963"/>
            <a:ext cx="4419600" cy="508000"/>
          </a:xfrm>
          <a:prstGeom prst="roundRect">
            <a:avLst>
              <a:gd name="adj" fmla="val 50000"/>
            </a:avLst>
          </a:prstGeom>
          <a:noFill/>
          <a:ln w="28575" algn="ctr">
            <a:solidFill>
              <a:schemeClr val="bg2"/>
            </a:solidFill>
            <a:round/>
            <a:headEnd/>
            <a:tailEnd/>
          </a:ln>
          <a:effectLst/>
        </p:spPr>
        <p:txBody>
          <a:bodyPr wrap="none" anchor="ctr"/>
          <a:lstStyle/>
          <a:p>
            <a:pPr eaLnBrk="0" hangingPunct="0"/>
            <a:r>
              <a:rPr lang="en-US" b="1" dirty="0" smtClean="0"/>
              <a:t>Why…. comment</a:t>
            </a:r>
            <a:endParaRPr lang="en-US" b="1" dirty="0"/>
          </a:p>
        </p:txBody>
      </p:sp>
      <p:sp>
        <p:nvSpPr>
          <p:cNvPr id="69682" name="AutoShape 50"/>
          <p:cNvSpPr>
            <a:spLocks noChangeArrowheads="1"/>
          </p:cNvSpPr>
          <p:nvPr/>
        </p:nvSpPr>
        <p:spPr bwMode="gray">
          <a:xfrm>
            <a:off x="2438400" y="3459163"/>
            <a:ext cx="4419600" cy="508000"/>
          </a:xfrm>
          <a:prstGeom prst="roundRect">
            <a:avLst>
              <a:gd name="adj" fmla="val 50000"/>
            </a:avLst>
          </a:prstGeom>
          <a:noFill/>
          <a:ln w="28575" algn="ctr">
            <a:solidFill>
              <a:schemeClr val="bg2"/>
            </a:solidFill>
            <a:round/>
            <a:headEnd/>
            <a:tailEnd/>
          </a:ln>
          <a:effectLst/>
        </p:spPr>
        <p:txBody>
          <a:bodyPr wrap="none" anchor="ctr"/>
          <a:lstStyle/>
          <a:p>
            <a:pPr eaLnBrk="0" hangingPunct="0"/>
            <a:r>
              <a:rPr lang="en-US" b="1" dirty="0" smtClean="0"/>
              <a:t>Challenges</a:t>
            </a:r>
            <a:endParaRPr lang="en-US" b="1" dirty="0"/>
          </a:p>
        </p:txBody>
      </p:sp>
      <p:sp>
        <p:nvSpPr>
          <p:cNvPr id="69683" name="AutoShape 51"/>
          <p:cNvSpPr>
            <a:spLocks noChangeArrowheads="1"/>
          </p:cNvSpPr>
          <p:nvPr/>
        </p:nvSpPr>
        <p:spPr bwMode="gray">
          <a:xfrm>
            <a:off x="2286000" y="2590800"/>
            <a:ext cx="4419600" cy="508000"/>
          </a:xfrm>
          <a:prstGeom prst="roundRect">
            <a:avLst>
              <a:gd name="adj" fmla="val 50000"/>
            </a:avLst>
          </a:prstGeom>
          <a:noFill/>
          <a:ln w="28575" algn="ctr">
            <a:solidFill>
              <a:schemeClr val="bg2"/>
            </a:solidFill>
            <a:round/>
            <a:headEnd/>
            <a:tailEnd/>
          </a:ln>
          <a:effectLst/>
        </p:spPr>
        <p:txBody>
          <a:bodyPr wrap="none" anchor="ctr"/>
          <a:lstStyle/>
          <a:p>
            <a:pPr eaLnBrk="0" hangingPunct="0"/>
            <a:r>
              <a:rPr lang="en-US" b="1" dirty="0" smtClean="0"/>
              <a:t>RMB achievements</a:t>
            </a:r>
            <a:endParaRPr lang="en-US" b="1" dirty="0"/>
          </a:p>
        </p:txBody>
      </p:sp>
      <p:sp>
        <p:nvSpPr>
          <p:cNvPr id="69684" name="AutoShape 52"/>
          <p:cNvSpPr>
            <a:spLocks noChangeArrowheads="1"/>
          </p:cNvSpPr>
          <p:nvPr/>
        </p:nvSpPr>
        <p:spPr bwMode="gray">
          <a:xfrm>
            <a:off x="1765300" y="1820863"/>
            <a:ext cx="4635500" cy="508000"/>
          </a:xfrm>
          <a:prstGeom prst="roundRect">
            <a:avLst>
              <a:gd name="adj" fmla="val 50000"/>
            </a:avLst>
          </a:prstGeom>
          <a:noFill/>
          <a:ln w="28575" algn="ctr">
            <a:solidFill>
              <a:schemeClr val="bg2"/>
            </a:solidFill>
            <a:round/>
            <a:headEnd/>
            <a:tailEnd/>
          </a:ln>
          <a:effectLst/>
        </p:spPr>
        <p:txBody>
          <a:bodyPr wrap="none" anchor="ctr"/>
          <a:lstStyle/>
          <a:p>
            <a:pPr eaLnBrk="0" hangingPunct="0"/>
            <a:r>
              <a:rPr lang="en-US" b="1" dirty="0" smtClean="0"/>
              <a:t>International currency criteria </a:t>
            </a:r>
            <a:endParaRPr lang="en-US" b="1" dirty="0"/>
          </a:p>
        </p:txBody>
      </p:sp>
      <p:grpSp>
        <p:nvGrpSpPr>
          <p:cNvPr id="69685" name="Group 53"/>
          <p:cNvGrpSpPr>
            <a:grpSpLocks/>
          </p:cNvGrpSpPr>
          <p:nvPr/>
        </p:nvGrpSpPr>
        <p:grpSpPr bwMode="auto">
          <a:xfrm>
            <a:off x="1447800" y="1909763"/>
            <a:ext cx="381000" cy="381000"/>
            <a:chOff x="2078" y="1680"/>
            <a:chExt cx="1615" cy="1615"/>
          </a:xfrm>
        </p:grpSpPr>
        <p:sp>
          <p:nvSpPr>
            <p:cNvPr id="69686" name="Oval 54"/>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noFill/>
              <a:round/>
              <a:headEnd/>
              <a:tailEnd/>
            </a:ln>
            <a:effectLst/>
          </p:spPr>
          <p:txBody>
            <a:bodyPr wrap="none" anchor="ctr"/>
            <a:lstStyle/>
            <a:p>
              <a:endParaRPr lang="en-US"/>
            </a:p>
          </p:txBody>
        </p:sp>
        <p:sp>
          <p:nvSpPr>
            <p:cNvPr id="69687" name="Oval 55"/>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en-US"/>
            </a:p>
          </p:txBody>
        </p:sp>
        <p:sp>
          <p:nvSpPr>
            <p:cNvPr id="69688" name="Oval 56"/>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en-US"/>
            </a:p>
          </p:txBody>
        </p:sp>
        <p:sp>
          <p:nvSpPr>
            <p:cNvPr id="69689" name="Oval 57"/>
            <p:cNvSpPr>
              <a:spLocks noChangeArrowheads="1"/>
            </p:cNvSpPr>
            <p:nvPr/>
          </p:nvSpPr>
          <p:spPr bwMode="gray">
            <a:xfrm>
              <a:off x="2254" y="1856"/>
              <a:ext cx="1262" cy="1264"/>
            </a:xfrm>
            <a:prstGeom prst="ellipse">
              <a:avLst/>
            </a:prstGeom>
            <a:gradFill rotWithShape="1">
              <a:gsLst>
                <a:gs pos="0">
                  <a:srgbClr val="FFCC00">
                    <a:gamma/>
                    <a:shade val="0"/>
                    <a:invGamma/>
                  </a:srgbClr>
                </a:gs>
                <a:gs pos="100000">
                  <a:srgbClr val="FFCC00"/>
                </a:gs>
              </a:gsLst>
              <a:lin ang="2700000" scaled="1"/>
            </a:gradFill>
            <a:ln w="38100" algn="ctr">
              <a:noFill/>
              <a:round/>
              <a:headEnd/>
              <a:tailEnd/>
            </a:ln>
            <a:effectLst/>
          </p:spPr>
          <p:txBody>
            <a:bodyPr wrap="none" anchor="ctr">
              <a:spAutoFit/>
            </a:bodyPr>
            <a:lstStyle/>
            <a:p>
              <a:endParaRPr lang="en-US"/>
            </a:p>
          </p:txBody>
        </p:sp>
        <p:sp>
          <p:nvSpPr>
            <p:cNvPr id="69690" name="Oval 58"/>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en-US"/>
            </a:p>
          </p:txBody>
        </p:sp>
        <p:sp>
          <p:nvSpPr>
            <p:cNvPr id="69691" name="Oval 59"/>
            <p:cNvSpPr>
              <a:spLocks noChangeArrowheads="1"/>
            </p:cNvSpPr>
            <p:nvPr/>
          </p:nvSpPr>
          <p:spPr bwMode="gray">
            <a:xfrm>
              <a:off x="2337" y="1939"/>
              <a:ext cx="1096" cy="1098"/>
            </a:xfrm>
            <a:prstGeom prst="ellipse">
              <a:avLst/>
            </a:prstGeom>
            <a:gradFill rotWithShape="1">
              <a:gsLst>
                <a:gs pos="0">
                  <a:srgbClr val="FFCC00"/>
                </a:gs>
                <a:gs pos="100000">
                  <a:srgbClr val="FFCC00">
                    <a:gamma/>
                    <a:shade val="48627"/>
                    <a:invGamma/>
                  </a:srgbClr>
                </a:gs>
              </a:gsLst>
              <a:lin ang="2700000" scaled="1"/>
            </a:gradFill>
            <a:ln w="38100" algn="ctr">
              <a:noFill/>
              <a:round/>
              <a:headEnd/>
              <a:tailEnd/>
            </a:ln>
            <a:effectLst/>
          </p:spPr>
          <p:txBody>
            <a:bodyPr anchor="ctr">
              <a:spAutoFit/>
            </a:bodyPr>
            <a:lstStyle/>
            <a:p>
              <a:endParaRPr lang="en-US"/>
            </a:p>
          </p:txBody>
        </p:sp>
      </p:grpSp>
      <p:grpSp>
        <p:nvGrpSpPr>
          <p:cNvPr id="69692" name="Group 60"/>
          <p:cNvGrpSpPr>
            <a:grpSpLocks/>
          </p:cNvGrpSpPr>
          <p:nvPr/>
        </p:nvGrpSpPr>
        <p:grpSpPr bwMode="auto">
          <a:xfrm>
            <a:off x="1981200" y="2697163"/>
            <a:ext cx="381000" cy="381000"/>
            <a:chOff x="2078" y="1680"/>
            <a:chExt cx="1615" cy="1615"/>
          </a:xfrm>
        </p:grpSpPr>
        <p:sp>
          <p:nvSpPr>
            <p:cNvPr id="69693" name="Oval 61"/>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noFill/>
              <a:round/>
              <a:headEnd/>
              <a:tailEnd/>
            </a:ln>
            <a:effectLst/>
          </p:spPr>
          <p:txBody>
            <a:bodyPr wrap="none" anchor="ctr"/>
            <a:lstStyle/>
            <a:p>
              <a:endParaRPr lang="en-US"/>
            </a:p>
          </p:txBody>
        </p:sp>
        <p:sp>
          <p:nvSpPr>
            <p:cNvPr id="69694" name="Oval 62"/>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en-US"/>
            </a:p>
          </p:txBody>
        </p:sp>
        <p:sp>
          <p:nvSpPr>
            <p:cNvPr id="69695" name="Oval 63"/>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en-US"/>
            </a:p>
          </p:txBody>
        </p:sp>
        <p:sp>
          <p:nvSpPr>
            <p:cNvPr id="69696" name="Oval 64"/>
            <p:cNvSpPr>
              <a:spLocks noChangeArrowheads="1"/>
            </p:cNvSpPr>
            <p:nvPr/>
          </p:nvSpPr>
          <p:spPr bwMode="gray">
            <a:xfrm>
              <a:off x="2254" y="1856"/>
              <a:ext cx="1262" cy="1264"/>
            </a:xfrm>
            <a:prstGeom prst="ellipse">
              <a:avLst/>
            </a:prstGeom>
            <a:gradFill rotWithShape="1">
              <a:gsLst>
                <a:gs pos="0">
                  <a:srgbClr val="48BE67">
                    <a:gamma/>
                    <a:shade val="0"/>
                    <a:invGamma/>
                  </a:srgbClr>
                </a:gs>
                <a:gs pos="100000">
                  <a:srgbClr val="48BE67"/>
                </a:gs>
              </a:gsLst>
              <a:lin ang="2700000" scaled="1"/>
            </a:gradFill>
            <a:ln w="38100" algn="ctr">
              <a:noFill/>
              <a:round/>
              <a:headEnd/>
              <a:tailEnd/>
            </a:ln>
            <a:effectLst/>
          </p:spPr>
          <p:txBody>
            <a:bodyPr wrap="none" anchor="ctr">
              <a:spAutoFit/>
            </a:bodyPr>
            <a:lstStyle/>
            <a:p>
              <a:endParaRPr lang="en-US"/>
            </a:p>
          </p:txBody>
        </p:sp>
        <p:sp>
          <p:nvSpPr>
            <p:cNvPr id="69697" name="Oval 65"/>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en-US"/>
            </a:p>
          </p:txBody>
        </p:sp>
        <p:sp>
          <p:nvSpPr>
            <p:cNvPr id="69698" name="Oval 66"/>
            <p:cNvSpPr>
              <a:spLocks noChangeArrowheads="1"/>
            </p:cNvSpPr>
            <p:nvPr/>
          </p:nvSpPr>
          <p:spPr bwMode="gray">
            <a:xfrm>
              <a:off x="2337" y="1939"/>
              <a:ext cx="1096" cy="1098"/>
            </a:xfrm>
            <a:prstGeom prst="ellipse">
              <a:avLst/>
            </a:prstGeom>
            <a:gradFill rotWithShape="1">
              <a:gsLst>
                <a:gs pos="0">
                  <a:srgbClr val="48BE67"/>
                </a:gs>
                <a:gs pos="100000">
                  <a:srgbClr val="48BE67">
                    <a:gamma/>
                    <a:shade val="48627"/>
                    <a:invGamma/>
                  </a:srgbClr>
                </a:gs>
              </a:gsLst>
              <a:lin ang="2700000" scaled="1"/>
            </a:gradFill>
            <a:ln w="38100" algn="ctr">
              <a:noFill/>
              <a:round/>
              <a:headEnd/>
              <a:tailEnd/>
            </a:ln>
            <a:effectLst/>
          </p:spPr>
          <p:txBody>
            <a:bodyPr anchor="ctr">
              <a:spAutoFit/>
            </a:bodyPr>
            <a:lstStyle/>
            <a:p>
              <a:endParaRPr lang="en-US"/>
            </a:p>
          </p:txBody>
        </p:sp>
      </p:grpSp>
      <p:grpSp>
        <p:nvGrpSpPr>
          <p:cNvPr id="69699" name="Group 67"/>
          <p:cNvGrpSpPr>
            <a:grpSpLocks/>
          </p:cNvGrpSpPr>
          <p:nvPr/>
        </p:nvGrpSpPr>
        <p:grpSpPr bwMode="auto">
          <a:xfrm>
            <a:off x="2133600" y="3535363"/>
            <a:ext cx="381000" cy="381000"/>
            <a:chOff x="2078" y="1680"/>
            <a:chExt cx="1615" cy="1615"/>
          </a:xfrm>
        </p:grpSpPr>
        <p:sp>
          <p:nvSpPr>
            <p:cNvPr id="69700" name="Oval 68"/>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noFill/>
              <a:round/>
              <a:headEnd/>
              <a:tailEnd/>
            </a:ln>
            <a:effectLst/>
          </p:spPr>
          <p:txBody>
            <a:bodyPr wrap="none" anchor="ctr"/>
            <a:lstStyle/>
            <a:p>
              <a:endParaRPr lang="en-US"/>
            </a:p>
          </p:txBody>
        </p:sp>
        <p:sp>
          <p:nvSpPr>
            <p:cNvPr id="69701" name="Oval 69"/>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en-US"/>
            </a:p>
          </p:txBody>
        </p:sp>
        <p:sp>
          <p:nvSpPr>
            <p:cNvPr id="69702" name="Oval 70"/>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en-US"/>
            </a:p>
          </p:txBody>
        </p:sp>
        <p:sp>
          <p:nvSpPr>
            <p:cNvPr id="69703" name="Oval 71"/>
            <p:cNvSpPr>
              <a:spLocks noChangeArrowheads="1"/>
            </p:cNvSpPr>
            <p:nvPr/>
          </p:nvSpPr>
          <p:spPr bwMode="gray">
            <a:xfrm>
              <a:off x="2254" y="1856"/>
              <a:ext cx="1262" cy="1264"/>
            </a:xfrm>
            <a:prstGeom prst="ellipse">
              <a:avLst/>
            </a:prstGeom>
            <a:gradFill rotWithShape="1">
              <a:gsLst>
                <a:gs pos="0">
                  <a:srgbClr val="21B3E1"/>
                </a:gs>
                <a:gs pos="100000">
                  <a:srgbClr val="21B3E1">
                    <a:gamma/>
                    <a:shade val="46275"/>
                    <a:invGamma/>
                  </a:srgbClr>
                </a:gs>
              </a:gsLst>
              <a:lin ang="5400000" scaled="1"/>
            </a:gradFill>
            <a:ln w="38100" algn="ctr">
              <a:noFill/>
              <a:round/>
              <a:headEnd/>
              <a:tailEnd/>
            </a:ln>
            <a:effectLst/>
          </p:spPr>
          <p:txBody>
            <a:bodyPr wrap="none" anchor="ctr">
              <a:spAutoFit/>
            </a:bodyPr>
            <a:lstStyle/>
            <a:p>
              <a:endParaRPr lang="en-US"/>
            </a:p>
          </p:txBody>
        </p:sp>
        <p:sp>
          <p:nvSpPr>
            <p:cNvPr id="69704" name="Oval 72"/>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en-US"/>
            </a:p>
          </p:txBody>
        </p:sp>
        <p:sp>
          <p:nvSpPr>
            <p:cNvPr id="69705" name="Oval 73"/>
            <p:cNvSpPr>
              <a:spLocks noChangeArrowheads="1"/>
            </p:cNvSpPr>
            <p:nvPr/>
          </p:nvSpPr>
          <p:spPr bwMode="gray">
            <a:xfrm>
              <a:off x="2337" y="1939"/>
              <a:ext cx="1096" cy="1098"/>
            </a:xfrm>
            <a:prstGeom prst="ellipse">
              <a:avLst/>
            </a:prstGeom>
            <a:gradFill rotWithShape="1">
              <a:gsLst>
                <a:gs pos="0">
                  <a:srgbClr val="21B3E1"/>
                </a:gs>
                <a:gs pos="100000">
                  <a:srgbClr val="21B3E1">
                    <a:gamma/>
                    <a:shade val="48627"/>
                    <a:invGamma/>
                  </a:srgbClr>
                </a:gs>
              </a:gsLst>
              <a:lin ang="2700000" scaled="1"/>
            </a:gradFill>
            <a:ln w="38100" algn="ctr">
              <a:noFill/>
              <a:round/>
              <a:headEnd/>
              <a:tailEnd/>
            </a:ln>
            <a:effectLst/>
          </p:spPr>
          <p:txBody>
            <a:bodyPr anchor="ctr">
              <a:spAutoFit/>
            </a:bodyPr>
            <a:lstStyle/>
            <a:p>
              <a:endParaRPr lang="en-US"/>
            </a:p>
          </p:txBody>
        </p:sp>
      </p:grpSp>
      <p:grpSp>
        <p:nvGrpSpPr>
          <p:cNvPr id="69706" name="Group 74"/>
          <p:cNvGrpSpPr>
            <a:grpSpLocks/>
          </p:cNvGrpSpPr>
          <p:nvPr/>
        </p:nvGrpSpPr>
        <p:grpSpPr bwMode="auto">
          <a:xfrm>
            <a:off x="1981200" y="4373563"/>
            <a:ext cx="381000" cy="381000"/>
            <a:chOff x="2078" y="1680"/>
            <a:chExt cx="1615" cy="1615"/>
          </a:xfrm>
        </p:grpSpPr>
        <p:sp>
          <p:nvSpPr>
            <p:cNvPr id="69707" name="Oval 75"/>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noFill/>
              <a:round/>
              <a:headEnd/>
              <a:tailEnd/>
            </a:ln>
            <a:effectLst/>
          </p:spPr>
          <p:txBody>
            <a:bodyPr wrap="none" anchor="ctr"/>
            <a:lstStyle/>
            <a:p>
              <a:endParaRPr lang="en-US"/>
            </a:p>
          </p:txBody>
        </p:sp>
        <p:sp>
          <p:nvSpPr>
            <p:cNvPr id="69708" name="Oval 76"/>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en-US"/>
            </a:p>
          </p:txBody>
        </p:sp>
        <p:sp>
          <p:nvSpPr>
            <p:cNvPr id="69709" name="Oval 77"/>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en-US"/>
            </a:p>
          </p:txBody>
        </p:sp>
        <p:sp>
          <p:nvSpPr>
            <p:cNvPr id="69710" name="Oval 78"/>
            <p:cNvSpPr>
              <a:spLocks noChangeArrowheads="1"/>
            </p:cNvSpPr>
            <p:nvPr/>
          </p:nvSpPr>
          <p:spPr bwMode="gray">
            <a:xfrm>
              <a:off x="2254" y="1856"/>
              <a:ext cx="1262" cy="1264"/>
            </a:xfrm>
            <a:prstGeom prst="ellipse">
              <a:avLst/>
            </a:prstGeom>
            <a:gradFill rotWithShape="1">
              <a:gsLst>
                <a:gs pos="0">
                  <a:srgbClr val="8D67E1">
                    <a:gamma/>
                    <a:shade val="0"/>
                    <a:invGamma/>
                  </a:srgbClr>
                </a:gs>
                <a:gs pos="100000">
                  <a:srgbClr val="8D67E1"/>
                </a:gs>
              </a:gsLst>
              <a:lin ang="2700000" scaled="1"/>
            </a:gradFill>
            <a:ln w="38100" algn="ctr">
              <a:noFill/>
              <a:round/>
              <a:headEnd/>
              <a:tailEnd/>
            </a:ln>
            <a:effectLst/>
          </p:spPr>
          <p:txBody>
            <a:bodyPr wrap="none" anchor="ctr">
              <a:spAutoFit/>
            </a:bodyPr>
            <a:lstStyle/>
            <a:p>
              <a:endParaRPr lang="en-US"/>
            </a:p>
          </p:txBody>
        </p:sp>
        <p:sp>
          <p:nvSpPr>
            <p:cNvPr id="69711" name="Oval 79"/>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en-US"/>
            </a:p>
          </p:txBody>
        </p:sp>
        <p:sp>
          <p:nvSpPr>
            <p:cNvPr id="69712" name="Oval 80"/>
            <p:cNvSpPr>
              <a:spLocks noChangeArrowheads="1"/>
            </p:cNvSpPr>
            <p:nvPr/>
          </p:nvSpPr>
          <p:spPr bwMode="gray">
            <a:xfrm>
              <a:off x="2337" y="1939"/>
              <a:ext cx="1096" cy="1098"/>
            </a:xfrm>
            <a:prstGeom prst="ellipse">
              <a:avLst/>
            </a:prstGeom>
            <a:gradFill rotWithShape="1">
              <a:gsLst>
                <a:gs pos="0">
                  <a:srgbClr val="8D67E1"/>
                </a:gs>
                <a:gs pos="100000">
                  <a:srgbClr val="8D67E1">
                    <a:gamma/>
                    <a:shade val="48627"/>
                    <a:invGamma/>
                  </a:srgbClr>
                </a:gs>
              </a:gsLst>
              <a:lin ang="2700000" scaled="1"/>
            </a:gradFill>
            <a:ln w="38100" algn="ctr">
              <a:noFill/>
              <a:round/>
              <a:headEnd/>
              <a:tailEnd/>
            </a:ln>
            <a:effectLst/>
          </p:spPr>
          <p:txBody>
            <a:bodyPr anchor="ctr">
              <a:spAutoFit/>
            </a:bodyPr>
            <a:lstStyle/>
            <a:p>
              <a:endParaRPr lang="en-US"/>
            </a:p>
          </p:txBody>
        </p:sp>
      </p:grpSp>
      <p:grpSp>
        <p:nvGrpSpPr>
          <p:cNvPr id="69713" name="Group 81"/>
          <p:cNvGrpSpPr>
            <a:grpSpLocks/>
          </p:cNvGrpSpPr>
          <p:nvPr/>
        </p:nvGrpSpPr>
        <p:grpSpPr bwMode="auto">
          <a:xfrm>
            <a:off x="1524000" y="5148263"/>
            <a:ext cx="355600" cy="381000"/>
            <a:chOff x="2078" y="1680"/>
            <a:chExt cx="1615" cy="1615"/>
          </a:xfrm>
        </p:grpSpPr>
        <p:sp>
          <p:nvSpPr>
            <p:cNvPr id="69714" name="Oval 82"/>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noFill/>
              <a:round/>
              <a:headEnd/>
              <a:tailEnd/>
            </a:ln>
            <a:effectLst/>
          </p:spPr>
          <p:txBody>
            <a:bodyPr wrap="none" anchor="ctr"/>
            <a:lstStyle/>
            <a:p>
              <a:endParaRPr lang="en-US"/>
            </a:p>
          </p:txBody>
        </p:sp>
        <p:sp>
          <p:nvSpPr>
            <p:cNvPr id="69715" name="Oval 83"/>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en-US"/>
            </a:p>
          </p:txBody>
        </p:sp>
        <p:sp>
          <p:nvSpPr>
            <p:cNvPr id="69716" name="Oval 84"/>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en-US"/>
            </a:p>
          </p:txBody>
        </p:sp>
        <p:sp>
          <p:nvSpPr>
            <p:cNvPr id="69717" name="Oval 85"/>
            <p:cNvSpPr>
              <a:spLocks noChangeArrowheads="1"/>
            </p:cNvSpPr>
            <p:nvPr/>
          </p:nvSpPr>
          <p:spPr bwMode="gray">
            <a:xfrm>
              <a:off x="2254" y="1856"/>
              <a:ext cx="1262" cy="1264"/>
            </a:xfrm>
            <a:prstGeom prst="ellipse">
              <a:avLst/>
            </a:prstGeom>
            <a:gradFill rotWithShape="1">
              <a:gsLst>
                <a:gs pos="0">
                  <a:srgbClr val="E35E23">
                    <a:gamma/>
                    <a:shade val="0"/>
                    <a:invGamma/>
                  </a:srgbClr>
                </a:gs>
                <a:gs pos="100000">
                  <a:srgbClr val="E35E23"/>
                </a:gs>
              </a:gsLst>
              <a:lin ang="2700000" scaled="1"/>
            </a:gradFill>
            <a:ln w="38100" algn="ctr">
              <a:noFill/>
              <a:round/>
              <a:headEnd/>
              <a:tailEnd/>
            </a:ln>
            <a:effectLst/>
          </p:spPr>
          <p:txBody>
            <a:bodyPr wrap="none" anchor="ctr">
              <a:spAutoFit/>
            </a:bodyPr>
            <a:lstStyle/>
            <a:p>
              <a:endParaRPr lang="en-US"/>
            </a:p>
          </p:txBody>
        </p:sp>
        <p:sp>
          <p:nvSpPr>
            <p:cNvPr id="69718" name="Oval 86"/>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en-US"/>
            </a:p>
          </p:txBody>
        </p:sp>
        <p:sp>
          <p:nvSpPr>
            <p:cNvPr id="69719" name="Oval 87"/>
            <p:cNvSpPr>
              <a:spLocks noChangeArrowheads="1"/>
            </p:cNvSpPr>
            <p:nvPr/>
          </p:nvSpPr>
          <p:spPr bwMode="gray">
            <a:xfrm>
              <a:off x="2337" y="1939"/>
              <a:ext cx="1096" cy="1098"/>
            </a:xfrm>
            <a:prstGeom prst="ellipse">
              <a:avLst/>
            </a:prstGeom>
            <a:gradFill rotWithShape="1">
              <a:gsLst>
                <a:gs pos="0">
                  <a:srgbClr val="E35E23"/>
                </a:gs>
                <a:gs pos="100000">
                  <a:srgbClr val="E35E23">
                    <a:gamma/>
                    <a:shade val="48627"/>
                    <a:invGamma/>
                  </a:srgbClr>
                </a:gs>
              </a:gsLst>
              <a:lin ang="2700000" scaled="1"/>
            </a:gradFill>
            <a:ln w="38100" algn="ctr">
              <a:noFill/>
              <a:round/>
              <a:headEnd/>
              <a:tailEnd/>
            </a:ln>
            <a:effectLst/>
          </p:spPr>
          <p:txBody>
            <a:bodyPr anchor="ctr">
              <a:spAutoFit/>
            </a:bodyPr>
            <a:lstStyle/>
            <a:p>
              <a:endParaRPr lang="en-US"/>
            </a:p>
          </p:txBody>
        </p:sp>
      </p:grpSp>
      <p:pic>
        <p:nvPicPr>
          <p:cNvPr id="49" name="Picture 48" descr="canstock6618701.jpg"/>
          <p:cNvPicPr>
            <a:picLocks noChangeAspect="1"/>
          </p:cNvPicPr>
          <p:nvPr/>
        </p:nvPicPr>
        <p:blipFill>
          <a:blip r:embed="rId2"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69684"/>
                                        </p:tgtEl>
                                        <p:attrNameLst>
                                          <p:attrName>style.visibility</p:attrName>
                                        </p:attrNameLst>
                                      </p:cBhvr>
                                      <p:to>
                                        <p:strVal val="visible"/>
                                      </p:to>
                                    </p:set>
                                    <p:anim calcmode="lin" valueType="num">
                                      <p:cBhvr>
                                        <p:cTn id="7" dur="1000" fill="hold"/>
                                        <p:tgtEl>
                                          <p:spTgt spid="69684"/>
                                        </p:tgtEl>
                                        <p:attrNameLst>
                                          <p:attrName>ppt_x</p:attrName>
                                        </p:attrNameLst>
                                      </p:cBhvr>
                                      <p:tavLst>
                                        <p:tav tm="0">
                                          <p:val>
                                            <p:strVal val="#ppt_x-.2"/>
                                          </p:val>
                                        </p:tav>
                                        <p:tav tm="100000">
                                          <p:val>
                                            <p:strVal val="#ppt_x"/>
                                          </p:val>
                                        </p:tav>
                                      </p:tavLst>
                                    </p:anim>
                                    <p:anim calcmode="lin" valueType="num">
                                      <p:cBhvr>
                                        <p:cTn id="8" dur="1000" fill="hold"/>
                                        <p:tgtEl>
                                          <p:spTgt spid="69684"/>
                                        </p:tgtEl>
                                        <p:attrNameLst>
                                          <p:attrName>ppt_y</p:attrName>
                                        </p:attrNameLst>
                                      </p:cBhvr>
                                      <p:tavLst>
                                        <p:tav tm="0">
                                          <p:val>
                                            <p:strVal val="#ppt_y"/>
                                          </p:val>
                                        </p:tav>
                                        <p:tav tm="100000">
                                          <p:val>
                                            <p:strVal val="#ppt_y"/>
                                          </p:val>
                                        </p:tav>
                                      </p:tavLst>
                                    </p:anim>
                                    <p:animEffect transition="in" filter="wipe(right)" prLst="gradientSize: 0.1">
                                      <p:cBhvr>
                                        <p:cTn id="9" dur="1000"/>
                                        <p:tgtEl>
                                          <p:spTgt spid="69684"/>
                                        </p:tgtEl>
                                      </p:cBhvr>
                                    </p:animEffect>
                                  </p:childTnLst>
                                </p:cTn>
                              </p:par>
                              <p:par>
                                <p:cTn id="10" presetID="42" presetClass="entr" presetSubtype="0" fill="hold" nodeType="withEffect">
                                  <p:stCondLst>
                                    <p:cond delay="0"/>
                                  </p:stCondLst>
                                  <p:childTnLst>
                                    <p:set>
                                      <p:cBhvr>
                                        <p:cTn id="11" dur="1" fill="hold">
                                          <p:stCondLst>
                                            <p:cond delay="0"/>
                                          </p:stCondLst>
                                        </p:cTn>
                                        <p:tgtEl>
                                          <p:spTgt spid="69685"/>
                                        </p:tgtEl>
                                        <p:attrNameLst>
                                          <p:attrName>style.visibility</p:attrName>
                                        </p:attrNameLst>
                                      </p:cBhvr>
                                      <p:to>
                                        <p:strVal val="visible"/>
                                      </p:to>
                                    </p:set>
                                    <p:animEffect transition="in" filter="fade">
                                      <p:cBhvr>
                                        <p:cTn id="12" dur="1000"/>
                                        <p:tgtEl>
                                          <p:spTgt spid="69685"/>
                                        </p:tgtEl>
                                      </p:cBhvr>
                                    </p:animEffect>
                                    <p:anim calcmode="lin" valueType="num">
                                      <p:cBhvr>
                                        <p:cTn id="13" dur="1000" fill="hold"/>
                                        <p:tgtEl>
                                          <p:spTgt spid="69685"/>
                                        </p:tgtEl>
                                        <p:attrNameLst>
                                          <p:attrName>ppt_x</p:attrName>
                                        </p:attrNameLst>
                                      </p:cBhvr>
                                      <p:tavLst>
                                        <p:tav tm="0">
                                          <p:val>
                                            <p:strVal val="#ppt_x"/>
                                          </p:val>
                                        </p:tav>
                                        <p:tav tm="100000">
                                          <p:val>
                                            <p:strVal val="#ppt_x"/>
                                          </p:val>
                                        </p:tav>
                                      </p:tavLst>
                                    </p:anim>
                                    <p:anim calcmode="lin" valueType="num">
                                      <p:cBhvr>
                                        <p:cTn id="14" dur="1000" fill="hold"/>
                                        <p:tgtEl>
                                          <p:spTgt spid="6968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7" presetClass="entr" presetSubtype="0" fill="hold" grpId="0" nodeType="clickEffect">
                                  <p:stCondLst>
                                    <p:cond delay="0"/>
                                  </p:stCondLst>
                                  <p:childTnLst>
                                    <p:set>
                                      <p:cBhvr>
                                        <p:cTn id="18" dur="1" fill="hold">
                                          <p:stCondLst>
                                            <p:cond delay="0"/>
                                          </p:stCondLst>
                                        </p:cTn>
                                        <p:tgtEl>
                                          <p:spTgt spid="69683"/>
                                        </p:tgtEl>
                                        <p:attrNameLst>
                                          <p:attrName>style.visibility</p:attrName>
                                        </p:attrNameLst>
                                      </p:cBhvr>
                                      <p:to>
                                        <p:strVal val="visible"/>
                                      </p:to>
                                    </p:set>
                                    <p:animEffect transition="in" filter="fade">
                                      <p:cBhvr>
                                        <p:cTn id="19" dur="1000"/>
                                        <p:tgtEl>
                                          <p:spTgt spid="69683"/>
                                        </p:tgtEl>
                                      </p:cBhvr>
                                    </p:animEffect>
                                    <p:anim calcmode="lin" valueType="num">
                                      <p:cBhvr>
                                        <p:cTn id="20" dur="1000" fill="hold"/>
                                        <p:tgtEl>
                                          <p:spTgt spid="69683"/>
                                        </p:tgtEl>
                                        <p:attrNameLst>
                                          <p:attrName>ppt_x</p:attrName>
                                        </p:attrNameLst>
                                      </p:cBhvr>
                                      <p:tavLst>
                                        <p:tav tm="0">
                                          <p:val>
                                            <p:strVal val="#ppt_x"/>
                                          </p:val>
                                        </p:tav>
                                        <p:tav tm="100000">
                                          <p:val>
                                            <p:strVal val="#ppt_x"/>
                                          </p:val>
                                        </p:tav>
                                      </p:tavLst>
                                    </p:anim>
                                    <p:anim calcmode="lin" valueType="num">
                                      <p:cBhvr>
                                        <p:cTn id="21" dur="1000" fill="hold"/>
                                        <p:tgtEl>
                                          <p:spTgt spid="69683"/>
                                        </p:tgtEl>
                                        <p:attrNameLst>
                                          <p:attrName>ppt_y</p:attrName>
                                        </p:attrNameLst>
                                      </p:cBhvr>
                                      <p:tavLst>
                                        <p:tav tm="0">
                                          <p:val>
                                            <p:strVal val="#ppt_y-.1"/>
                                          </p:val>
                                        </p:tav>
                                        <p:tav tm="100000">
                                          <p:val>
                                            <p:strVal val="#ppt_y"/>
                                          </p:val>
                                        </p:tav>
                                      </p:tavLst>
                                    </p:anim>
                                  </p:childTnLst>
                                </p:cTn>
                              </p:par>
                              <p:par>
                                <p:cTn id="22" presetID="47" presetClass="entr" presetSubtype="0" fill="hold" nodeType="withEffect">
                                  <p:stCondLst>
                                    <p:cond delay="0"/>
                                  </p:stCondLst>
                                  <p:childTnLst>
                                    <p:set>
                                      <p:cBhvr>
                                        <p:cTn id="23" dur="1" fill="hold">
                                          <p:stCondLst>
                                            <p:cond delay="0"/>
                                          </p:stCondLst>
                                        </p:cTn>
                                        <p:tgtEl>
                                          <p:spTgt spid="69692"/>
                                        </p:tgtEl>
                                        <p:attrNameLst>
                                          <p:attrName>style.visibility</p:attrName>
                                        </p:attrNameLst>
                                      </p:cBhvr>
                                      <p:to>
                                        <p:strVal val="visible"/>
                                      </p:to>
                                    </p:set>
                                    <p:animEffect transition="in" filter="fade">
                                      <p:cBhvr>
                                        <p:cTn id="24" dur="1000"/>
                                        <p:tgtEl>
                                          <p:spTgt spid="69692"/>
                                        </p:tgtEl>
                                      </p:cBhvr>
                                    </p:animEffect>
                                    <p:anim calcmode="lin" valueType="num">
                                      <p:cBhvr>
                                        <p:cTn id="25" dur="1000" fill="hold"/>
                                        <p:tgtEl>
                                          <p:spTgt spid="69692"/>
                                        </p:tgtEl>
                                        <p:attrNameLst>
                                          <p:attrName>ppt_x</p:attrName>
                                        </p:attrNameLst>
                                      </p:cBhvr>
                                      <p:tavLst>
                                        <p:tav tm="0">
                                          <p:val>
                                            <p:strVal val="#ppt_x"/>
                                          </p:val>
                                        </p:tav>
                                        <p:tav tm="100000">
                                          <p:val>
                                            <p:strVal val="#ppt_x"/>
                                          </p:val>
                                        </p:tav>
                                      </p:tavLst>
                                    </p:anim>
                                    <p:anim calcmode="lin" valueType="num">
                                      <p:cBhvr>
                                        <p:cTn id="26" dur="1000" fill="hold"/>
                                        <p:tgtEl>
                                          <p:spTgt spid="6969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7" presetClass="entr" presetSubtype="0" fill="hold" grpId="0" nodeType="clickEffect">
                                  <p:stCondLst>
                                    <p:cond delay="0"/>
                                  </p:stCondLst>
                                  <p:childTnLst>
                                    <p:set>
                                      <p:cBhvr>
                                        <p:cTn id="30" dur="1" fill="hold">
                                          <p:stCondLst>
                                            <p:cond delay="0"/>
                                          </p:stCondLst>
                                        </p:cTn>
                                        <p:tgtEl>
                                          <p:spTgt spid="69682"/>
                                        </p:tgtEl>
                                        <p:attrNameLst>
                                          <p:attrName>style.visibility</p:attrName>
                                        </p:attrNameLst>
                                      </p:cBhvr>
                                      <p:to>
                                        <p:strVal val="visible"/>
                                      </p:to>
                                    </p:set>
                                    <p:animEffect transition="in" filter="fade">
                                      <p:cBhvr>
                                        <p:cTn id="31" dur="1000"/>
                                        <p:tgtEl>
                                          <p:spTgt spid="69682"/>
                                        </p:tgtEl>
                                      </p:cBhvr>
                                    </p:animEffect>
                                    <p:anim calcmode="lin" valueType="num">
                                      <p:cBhvr>
                                        <p:cTn id="32" dur="1000" fill="hold"/>
                                        <p:tgtEl>
                                          <p:spTgt spid="69682"/>
                                        </p:tgtEl>
                                        <p:attrNameLst>
                                          <p:attrName>ppt_x</p:attrName>
                                        </p:attrNameLst>
                                      </p:cBhvr>
                                      <p:tavLst>
                                        <p:tav tm="0">
                                          <p:val>
                                            <p:strVal val="#ppt_x"/>
                                          </p:val>
                                        </p:tav>
                                        <p:tav tm="100000">
                                          <p:val>
                                            <p:strVal val="#ppt_x"/>
                                          </p:val>
                                        </p:tav>
                                      </p:tavLst>
                                    </p:anim>
                                    <p:anim calcmode="lin" valueType="num">
                                      <p:cBhvr>
                                        <p:cTn id="33" dur="1000" fill="hold"/>
                                        <p:tgtEl>
                                          <p:spTgt spid="69682"/>
                                        </p:tgtEl>
                                        <p:attrNameLst>
                                          <p:attrName>ppt_y</p:attrName>
                                        </p:attrNameLst>
                                      </p:cBhvr>
                                      <p:tavLst>
                                        <p:tav tm="0">
                                          <p:val>
                                            <p:strVal val="#ppt_y-.1"/>
                                          </p:val>
                                        </p:tav>
                                        <p:tav tm="100000">
                                          <p:val>
                                            <p:strVal val="#ppt_y"/>
                                          </p:val>
                                        </p:tav>
                                      </p:tavLst>
                                    </p:anim>
                                  </p:childTnLst>
                                </p:cTn>
                              </p:par>
                              <p:par>
                                <p:cTn id="34" presetID="47" presetClass="entr" presetSubtype="0" fill="hold" nodeType="withEffect">
                                  <p:stCondLst>
                                    <p:cond delay="0"/>
                                  </p:stCondLst>
                                  <p:childTnLst>
                                    <p:set>
                                      <p:cBhvr>
                                        <p:cTn id="35" dur="1" fill="hold">
                                          <p:stCondLst>
                                            <p:cond delay="0"/>
                                          </p:stCondLst>
                                        </p:cTn>
                                        <p:tgtEl>
                                          <p:spTgt spid="69699"/>
                                        </p:tgtEl>
                                        <p:attrNameLst>
                                          <p:attrName>style.visibility</p:attrName>
                                        </p:attrNameLst>
                                      </p:cBhvr>
                                      <p:to>
                                        <p:strVal val="visible"/>
                                      </p:to>
                                    </p:set>
                                    <p:animEffect transition="in" filter="fade">
                                      <p:cBhvr>
                                        <p:cTn id="36" dur="1000"/>
                                        <p:tgtEl>
                                          <p:spTgt spid="69699"/>
                                        </p:tgtEl>
                                      </p:cBhvr>
                                    </p:animEffect>
                                    <p:anim calcmode="lin" valueType="num">
                                      <p:cBhvr>
                                        <p:cTn id="37" dur="1000" fill="hold"/>
                                        <p:tgtEl>
                                          <p:spTgt spid="69699"/>
                                        </p:tgtEl>
                                        <p:attrNameLst>
                                          <p:attrName>ppt_x</p:attrName>
                                        </p:attrNameLst>
                                      </p:cBhvr>
                                      <p:tavLst>
                                        <p:tav tm="0">
                                          <p:val>
                                            <p:strVal val="#ppt_x"/>
                                          </p:val>
                                        </p:tav>
                                        <p:tav tm="100000">
                                          <p:val>
                                            <p:strVal val="#ppt_x"/>
                                          </p:val>
                                        </p:tav>
                                      </p:tavLst>
                                    </p:anim>
                                    <p:anim calcmode="lin" valueType="num">
                                      <p:cBhvr>
                                        <p:cTn id="38" dur="1000" fill="hold"/>
                                        <p:tgtEl>
                                          <p:spTgt spid="69699"/>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7" presetClass="entr" presetSubtype="0" fill="hold" grpId="0" nodeType="clickEffect">
                                  <p:stCondLst>
                                    <p:cond delay="0"/>
                                  </p:stCondLst>
                                  <p:childTnLst>
                                    <p:set>
                                      <p:cBhvr>
                                        <p:cTn id="42" dur="1" fill="hold">
                                          <p:stCondLst>
                                            <p:cond delay="0"/>
                                          </p:stCondLst>
                                        </p:cTn>
                                        <p:tgtEl>
                                          <p:spTgt spid="69681"/>
                                        </p:tgtEl>
                                        <p:attrNameLst>
                                          <p:attrName>style.visibility</p:attrName>
                                        </p:attrNameLst>
                                      </p:cBhvr>
                                      <p:to>
                                        <p:strVal val="visible"/>
                                      </p:to>
                                    </p:set>
                                    <p:animEffect transition="in" filter="fade">
                                      <p:cBhvr>
                                        <p:cTn id="43" dur="1000"/>
                                        <p:tgtEl>
                                          <p:spTgt spid="69681"/>
                                        </p:tgtEl>
                                      </p:cBhvr>
                                    </p:animEffect>
                                    <p:anim calcmode="lin" valueType="num">
                                      <p:cBhvr>
                                        <p:cTn id="44" dur="1000" fill="hold"/>
                                        <p:tgtEl>
                                          <p:spTgt spid="69681"/>
                                        </p:tgtEl>
                                        <p:attrNameLst>
                                          <p:attrName>ppt_x</p:attrName>
                                        </p:attrNameLst>
                                      </p:cBhvr>
                                      <p:tavLst>
                                        <p:tav tm="0">
                                          <p:val>
                                            <p:strVal val="#ppt_x"/>
                                          </p:val>
                                        </p:tav>
                                        <p:tav tm="100000">
                                          <p:val>
                                            <p:strVal val="#ppt_x"/>
                                          </p:val>
                                        </p:tav>
                                      </p:tavLst>
                                    </p:anim>
                                    <p:anim calcmode="lin" valueType="num">
                                      <p:cBhvr>
                                        <p:cTn id="45" dur="1000" fill="hold"/>
                                        <p:tgtEl>
                                          <p:spTgt spid="69681"/>
                                        </p:tgtEl>
                                        <p:attrNameLst>
                                          <p:attrName>ppt_y</p:attrName>
                                        </p:attrNameLst>
                                      </p:cBhvr>
                                      <p:tavLst>
                                        <p:tav tm="0">
                                          <p:val>
                                            <p:strVal val="#ppt_y-.1"/>
                                          </p:val>
                                        </p:tav>
                                        <p:tav tm="100000">
                                          <p:val>
                                            <p:strVal val="#ppt_y"/>
                                          </p:val>
                                        </p:tav>
                                      </p:tavLst>
                                    </p:anim>
                                  </p:childTnLst>
                                </p:cTn>
                              </p:par>
                              <p:par>
                                <p:cTn id="46" presetID="47" presetClass="entr" presetSubtype="0" fill="hold" nodeType="withEffect">
                                  <p:stCondLst>
                                    <p:cond delay="0"/>
                                  </p:stCondLst>
                                  <p:childTnLst>
                                    <p:set>
                                      <p:cBhvr>
                                        <p:cTn id="47" dur="1" fill="hold">
                                          <p:stCondLst>
                                            <p:cond delay="0"/>
                                          </p:stCondLst>
                                        </p:cTn>
                                        <p:tgtEl>
                                          <p:spTgt spid="69706"/>
                                        </p:tgtEl>
                                        <p:attrNameLst>
                                          <p:attrName>style.visibility</p:attrName>
                                        </p:attrNameLst>
                                      </p:cBhvr>
                                      <p:to>
                                        <p:strVal val="visible"/>
                                      </p:to>
                                    </p:set>
                                    <p:animEffect transition="in" filter="fade">
                                      <p:cBhvr>
                                        <p:cTn id="48" dur="1000"/>
                                        <p:tgtEl>
                                          <p:spTgt spid="69706"/>
                                        </p:tgtEl>
                                      </p:cBhvr>
                                    </p:animEffect>
                                    <p:anim calcmode="lin" valueType="num">
                                      <p:cBhvr>
                                        <p:cTn id="49" dur="1000" fill="hold"/>
                                        <p:tgtEl>
                                          <p:spTgt spid="69706"/>
                                        </p:tgtEl>
                                        <p:attrNameLst>
                                          <p:attrName>ppt_x</p:attrName>
                                        </p:attrNameLst>
                                      </p:cBhvr>
                                      <p:tavLst>
                                        <p:tav tm="0">
                                          <p:val>
                                            <p:strVal val="#ppt_x"/>
                                          </p:val>
                                        </p:tav>
                                        <p:tav tm="100000">
                                          <p:val>
                                            <p:strVal val="#ppt_x"/>
                                          </p:val>
                                        </p:tav>
                                      </p:tavLst>
                                    </p:anim>
                                    <p:anim calcmode="lin" valueType="num">
                                      <p:cBhvr>
                                        <p:cTn id="50" dur="1000" fill="hold"/>
                                        <p:tgtEl>
                                          <p:spTgt spid="69706"/>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7" presetClass="entr" presetSubtype="0" fill="hold" grpId="0" nodeType="clickEffect">
                                  <p:stCondLst>
                                    <p:cond delay="0"/>
                                  </p:stCondLst>
                                  <p:childTnLst>
                                    <p:set>
                                      <p:cBhvr>
                                        <p:cTn id="54" dur="1" fill="hold">
                                          <p:stCondLst>
                                            <p:cond delay="0"/>
                                          </p:stCondLst>
                                        </p:cTn>
                                        <p:tgtEl>
                                          <p:spTgt spid="69680"/>
                                        </p:tgtEl>
                                        <p:attrNameLst>
                                          <p:attrName>style.visibility</p:attrName>
                                        </p:attrNameLst>
                                      </p:cBhvr>
                                      <p:to>
                                        <p:strVal val="visible"/>
                                      </p:to>
                                    </p:set>
                                    <p:animEffect transition="in" filter="fade">
                                      <p:cBhvr>
                                        <p:cTn id="55" dur="1000"/>
                                        <p:tgtEl>
                                          <p:spTgt spid="69680"/>
                                        </p:tgtEl>
                                      </p:cBhvr>
                                    </p:animEffect>
                                    <p:anim calcmode="lin" valueType="num">
                                      <p:cBhvr>
                                        <p:cTn id="56" dur="1000" fill="hold"/>
                                        <p:tgtEl>
                                          <p:spTgt spid="69680"/>
                                        </p:tgtEl>
                                        <p:attrNameLst>
                                          <p:attrName>ppt_x</p:attrName>
                                        </p:attrNameLst>
                                      </p:cBhvr>
                                      <p:tavLst>
                                        <p:tav tm="0">
                                          <p:val>
                                            <p:strVal val="#ppt_x"/>
                                          </p:val>
                                        </p:tav>
                                        <p:tav tm="100000">
                                          <p:val>
                                            <p:strVal val="#ppt_x"/>
                                          </p:val>
                                        </p:tav>
                                      </p:tavLst>
                                    </p:anim>
                                    <p:anim calcmode="lin" valueType="num">
                                      <p:cBhvr>
                                        <p:cTn id="57" dur="1000" fill="hold"/>
                                        <p:tgtEl>
                                          <p:spTgt spid="69680"/>
                                        </p:tgtEl>
                                        <p:attrNameLst>
                                          <p:attrName>ppt_y</p:attrName>
                                        </p:attrNameLst>
                                      </p:cBhvr>
                                      <p:tavLst>
                                        <p:tav tm="0">
                                          <p:val>
                                            <p:strVal val="#ppt_y-.1"/>
                                          </p:val>
                                        </p:tav>
                                        <p:tav tm="100000">
                                          <p:val>
                                            <p:strVal val="#ppt_y"/>
                                          </p:val>
                                        </p:tav>
                                      </p:tavLst>
                                    </p:anim>
                                  </p:childTnLst>
                                </p:cTn>
                              </p:par>
                              <p:par>
                                <p:cTn id="58" presetID="47" presetClass="entr" presetSubtype="0" fill="hold" nodeType="withEffect">
                                  <p:stCondLst>
                                    <p:cond delay="0"/>
                                  </p:stCondLst>
                                  <p:childTnLst>
                                    <p:set>
                                      <p:cBhvr>
                                        <p:cTn id="59" dur="1" fill="hold">
                                          <p:stCondLst>
                                            <p:cond delay="0"/>
                                          </p:stCondLst>
                                        </p:cTn>
                                        <p:tgtEl>
                                          <p:spTgt spid="69713"/>
                                        </p:tgtEl>
                                        <p:attrNameLst>
                                          <p:attrName>style.visibility</p:attrName>
                                        </p:attrNameLst>
                                      </p:cBhvr>
                                      <p:to>
                                        <p:strVal val="visible"/>
                                      </p:to>
                                    </p:set>
                                    <p:animEffect transition="in" filter="fade">
                                      <p:cBhvr>
                                        <p:cTn id="60" dur="1000"/>
                                        <p:tgtEl>
                                          <p:spTgt spid="69713"/>
                                        </p:tgtEl>
                                      </p:cBhvr>
                                    </p:animEffect>
                                    <p:anim calcmode="lin" valueType="num">
                                      <p:cBhvr>
                                        <p:cTn id="61" dur="1000" fill="hold"/>
                                        <p:tgtEl>
                                          <p:spTgt spid="69713"/>
                                        </p:tgtEl>
                                        <p:attrNameLst>
                                          <p:attrName>ppt_x</p:attrName>
                                        </p:attrNameLst>
                                      </p:cBhvr>
                                      <p:tavLst>
                                        <p:tav tm="0">
                                          <p:val>
                                            <p:strVal val="#ppt_x"/>
                                          </p:val>
                                        </p:tav>
                                        <p:tav tm="100000">
                                          <p:val>
                                            <p:strVal val="#ppt_x"/>
                                          </p:val>
                                        </p:tav>
                                      </p:tavLst>
                                    </p:anim>
                                    <p:anim calcmode="lin" valueType="num">
                                      <p:cBhvr>
                                        <p:cTn id="62" dur="1000" fill="hold"/>
                                        <p:tgtEl>
                                          <p:spTgt spid="697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680" grpId="0" animBg="1"/>
      <p:bldP spid="69681" grpId="0" animBg="1"/>
      <p:bldP spid="69682" grpId="0" animBg="1"/>
      <p:bldP spid="69683" grpId="0" animBg="1"/>
      <p:bldP spid="6968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sz="2400" dirty="0" smtClean="0"/>
              <a:t>International currency criteria</a:t>
            </a:r>
            <a:endParaRPr lang="en-US" sz="2400" dirty="0"/>
          </a:p>
        </p:txBody>
      </p:sp>
      <p:sp>
        <p:nvSpPr>
          <p:cNvPr id="76803" name="AutoShape 3"/>
          <p:cNvSpPr>
            <a:spLocks noChangeArrowheads="1"/>
          </p:cNvSpPr>
          <p:nvPr/>
        </p:nvSpPr>
        <p:spPr bwMode="ltGray">
          <a:xfrm>
            <a:off x="381000" y="1600200"/>
            <a:ext cx="5880100" cy="4495800"/>
          </a:xfrm>
          <a:prstGeom prst="rightArrow">
            <a:avLst>
              <a:gd name="adj1" fmla="val 79306"/>
              <a:gd name="adj2" fmla="val 32395"/>
            </a:avLst>
          </a:prstGeom>
          <a:gradFill rotWithShape="1">
            <a:gsLst>
              <a:gs pos="0">
                <a:schemeClr val="accent1">
                  <a:gamma/>
                  <a:tint val="0"/>
                  <a:invGamma/>
                </a:schemeClr>
              </a:gs>
              <a:gs pos="100000">
                <a:schemeClr val="accent1"/>
              </a:gs>
            </a:gsLst>
            <a:lin ang="0" scaled="1"/>
          </a:gradFill>
          <a:ln w="9525">
            <a:noFill/>
            <a:miter lim="800000"/>
            <a:headEnd/>
            <a:tailEnd/>
          </a:ln>
          <a:effectLst/>
        </p:spPr>
        <p:txBody>
          <a:bodyPr wrap="none" anchor="ctr"/>
          <a:lstStyle/>
          <a:p>
            <a:endParaRPr lang="en-US"/>
          </a:p>
        </p:txBody>
      </p:sp>
      <p:sp>
        <p:nvSpPr>
          <p:cNvPr id="76804" name="AutoShape 4"/>
          <p:cNvSpPr>
            <a:spLocks noChangeArrowheads="1"/>
          </p:cNvSpPr>
          <p:nvPr/>
        </p:nvSpPr>
        <p:spPr bwMode="blackWhite">
          <a:xfrm>
            <a:off x="762000" y="2209800"/>
            <a:ext cx="4038600" cy="990600"/>
          </a:xfrm>
          <a:prstGeom prst="roundRect">
            <a:avLst>
              <a:gd name="adj" fmla="val 9106"/>
            </a:avLst>
          </a:prstGeom>
          <a:gradFill rotWithShape="1">
            <a:gsLst>
              <a:gs pos="0">
                <a:schemeClr val="accent2"/>
              </a:gs>
              <a:gs pos="100000">
                <a:schemeClr val="accent2">
                  <a:gamma/>
                  <a:tint val="69804"/>
                  <a:invGamma/>
                </a:schemeClr>
              </a:gs>
            </a:gsLst>
            <a:lin ang="5400000" scaled="1"/>
          </a:gradFill>
          <a:ln w="25400">
            <a:solidFill>
              <a:schemeClr val="bg1"/>
            </a:solidFill>
            <a:round/>
            <a:headEnd/>
            <a:tailEnd/>
          </a:ln>
          <a:effectLst/>
        </p:spPr>
        <p:txBody>
          <a:bodyPr wrap="none" anchor="ctr"/>
          <a:lstStyle/>
          <a:p>
            <a:pPr eaLnBrk="0" hangingPunct="0"/>
            <a:r>
              <a:rPr lang="en-US" sz="2000" b="1" dirty="0" smtClean="0">
                <a:solidFill>
                  <a:schemeClr val="bg1"/>
                </a:solidFill>
              </a:rPr>
              <a:t>Global Trade currency </a:t>
            </a:r>
            <a:endParaRPr lang="en-US" sz="2000" b="1" dirty="0">
              <a:solidFill>
                <a:schemeClr val="bg1"/>
              </a:solidFill>
            </a:endParaRPr>
          </a:p>
        </p:txBody>
      </p:sp>
      <p:sp>
        <p:nvSpPr>
          <p:cNvPr id="76805" name="AutoShape 5"/>
          <p:cNvSpPr>
            <a:spLocks noChangeArrowheads="1"/>
          </p:cNvSpPr>
          <p:nvPr/>
        </p:nvSpPr>
        <p:spPr bwMode="blackWhite">
          <a:xfrm>
            <a:off x="762000" y="3352800"/>
            <a:ext cx="4038600" cy="990600"/>
          </a:xfrm>
          <a:prstGeom prst="roundRect">
            <a:avLst>
              <a:gd name="adj" fmla="val 9106"/>
            </a:avLst>
          </a:prstGeom>
          <a:gradFill rotWithShape="1">
            <a:gsLst>
              <a:gs pos="0">
                <a:srgbClr val="699D5F"/>
              </a:gs>
              <a:gs pos="100000">
                <a:srgbClr val="699D5F">
                  <a:gamma/>
                  <a:tint val="69804"/>
                  <a:invGamma/>
                </a:srgbClr>
              </a:gs>
            </a:gsLst>
            <a:lin ang="5400000" scaled="1"/>
          </a:gradFill>
          <a:ln w="25400">
            <a:solidFill>
              <a:schemeClr val="bg1"/>
            </a:solidFill>
            <a:round/>
            <a:headEnd/>
            <a:tailEnd/>
          </a:ln>
          <a:effectLst/>
        </p:spPr>
        <p:txBody>
          <a:bodyPr wrap="none" anchor="ctr"/>
          <a:lstStyle/>
          <a:p>
            <a:pPr eaLnBrk="0" hangingPunct="0"/>
            <a:r>
              <a:rPr lang="en-US" sz="2000" b="1" dirty="0" smtClean="0">
                <a:solidFill>
                  <a:schemeClr val="bg1"/>
                </a:solidFill>
              </a:rPr>
              <a:t>Global Investment currency </a:t>
            </a:r>
            <a:endParaRPr lang="en-US" sz="2000" b="1" dirty="0">
              <a:solidFill>
                <a:schemeClr val="bg1"/>
              </a:solidFill>
            </a:endParaRPr>
          </a:p>
        </p:txBody>
      </p:sp>
      <p:sp>
        <p:nvSpPr>
          <p:cNvPr id="76806" name="AutoShape 6"/>
          <p:cNvSpPr>
            <a:spLocks noChangeArrowheads="1"/>
          </p:cNvSpPr>
          <p:nvPr/>
        </p:nvSpPr>
        <p:spPr bwMode="blackWhite">
          <a:xfrm>
            <a:off x="762000" y="4495800"/>
            <a:ext cx="4038600" cy="990600"/>
          </a:xfrm>
          <a:prstGeom prst="roundRect">
            <a:avLst>
              <a:gd name="adj" fmla="val 9106"/>
            </a:avLst>
          </a:prstGeom>
          <a:gradFill rotWithShape="1">
            <a:gsLst>
              <a:gs pos="0">
                <a:schemeClr val="hlink"/>
              </a:gs>
              <a:gs pos="100000">
                <a:schemeClr val="hlink">
                  <a:gamma/>
                  <a:tint val="69804"/>
                  <a:invGamma/>
                </a:schemeClr>
              </a:gs>
            </a:gsLst>
            <a:lin ang="5400000" scaled="1"/>
          </a:gradFill>
          <a:ln w="25400">
            <a:solidFill>
              <a:schemeClr val="bg1"/>
            </a:solidFill>
            <a:round/>
            <a:headEnd/>
            <a:tailEnd/>
          </a:ln>
          <a:effectLst/>
        </p:spPr>
        <p:txBody>
          <a:bodyPr wrap="none" anchor="ctr"/>
          <a:lstStyle/>
          <a:p>
            <a:pPr eaLnBrk="0" hangingPunct="0"/>
            <a:r>
              <a:rPr lang="en-US" sz="2000" b="1" dirty="0" smtClean="0">
                <a:solidFill>
                  <a:schemeClr val="bg1"/>
                </a:solidFill>
              </a:rPr>
              <a:t>Global Reserve currency </a:t>
            </a:r>
            <a:endParaRPr lang="en-US" sz="2000" b="1" dirty="0">
              <a:solidFill>
                <a:schemeClr val="bg1"/>
              </a:solidFill>
            </a:endParaRPr>
          </a:p>
        </p:txBody>
      </p:sp>
      <p:sp>
        <p:nvSpPr>
          <p:cNvPr id="76807" name="AutoShape 7"/>
          <p:cNvSpPr>
            <a:spLocks noChangeArrowheads="1"/>
          </p:cNvSpPr>
          <p:nvPr/>
        </p:nvSpPr>
        <p:spPr bwMode="auto">
          <a:xfrm>
            <a:off x="5880100" y="3276600"/>
            <a:ext cx="2514600" cy="1295400"/>
          </a:xfrm>
          <a:prstGeom prst="roundRect">
            <a:avLst>
              <a:gd name="adj" fmla="val 9106"/>
            </a:avLst>
          </a:prstGeom>
          <a:noFill/>
          <a:ln w="25400">
            <a:noFill/>
            <a:round/>
            <a:headEnd/>
            <a:tailEnd/>
          </a:ln>
          <a:effectLst/>
        </p:spPr>
        <p:txBody>
          <a:bodyPr anchor="ctr"/>
          <a:lstStyle/>
          <a:p>
            <a:pPr algn="ctr"/>
            <a:r>
              <a:rPr lang="en-US" sz="2400" b="1" dirty="0" smtClean="0">
                <a:effectLst>
                  <a:outerShdw blurRad="38100" dist="38100" dir="2700000" algn="tl">
                    <a:srgbClr val="C0C0C0"/>
                  </a:outerShdw>
                </a:effectLst>
              </a:rPr>
              <a:t>Fully convertible currency</a:t>
            </a:r>
            <a:endParaRPr lang="en-US" sz="2400" b="1" dirty="0">
              <a:effectLst>
                <a:outerShdw blurRad="38100" dist="38100" dir="2700000" algn="tl">
                  <a:srgbClr val="C0C0C0"/>
                </a:outerShdw>
              </a:effectLst>
            </a:endParaRPr>
          </a:p>
        </p:txBody>
      </p:sp>
      <p:pic>
        <p:nvPicPr>
          <p:cNvPr id="8" name="Picture 7" descr="canstock6618701.jpg"/>
          <p:cNvPicPr>
            <a:picLocks noChangeAspect="1"/>
          </p:cNvPicPr>
          <p:nvPr/>
        </p:nvPicPr>
        <p:blipFill>
          <a:blip r:embed="rId2"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76807"/>
                                        </p:tgtEl>
                                        <p:attrNameLst>
                                          <p:attrName>style.visibility</p:attrName>
                                        </p:attrNameLst>
                                      </p:cBhvr>
                                      <p:to>
                                        <p:strVal val="visible"/>
                                      </p:to>
                                    </p:set>
                                    <p:anim calcmode="discrete" valueType="clr">
                                      <p:cBhvr override="childStyle">
                                        <p:cTn id="7" dur="80"/>
                                        <p:tgtEl>
                                          <p:spTgt spid="76807"/>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76807"/>
                                        </p:tgtEl>
                                        <p:attrNameLst>
                                          <p:attrName>fillcolor</p:attrName>
                                        </p:attrNameLst>
                                      </p:cBhvr>
                                      <p:tavLst>
                                        <p:tav tm="0">
                                          <p:val>
                                            <p:clrVal>
                                              <a:schemeClr val="accent2"/>
                                            </p:clrVal>
                                          </p:val>
                                        </p:tav>
                                        <p:tav tm="50000">
                                          <p:val>
                                            <p:clrVal>
                                              <a:schemeClr val="hlink"/>
                                            </p:clrVal>
                                          </p:val>
                                        </p:tav>
                                      </p:tavLst>
                                    </p:anim>
                                    <p:set>
                                      <p:cBhvr>
                                        <p:cTn id="9" dur="80"/>
                                        <p:tgtEl>
                                          <p:spTgt spid="76807"/>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sz="3200" dirty="0" smtClean="0"/>
              <a:t>RMB as global trade currency</a:t>
            </a:r>
            <a:endParaRPr lang="en-US" sz="3200" dirty="0"/>
          </a:p>
        </p:txBody>
      </p:sp>
      <p:grpSp>
        <p:nvGrpSpPr>
          <p:cNvPr id="81923" name="Group 3"/>
          <p:cNvGrpSpPr>
            <a:grpSpLocks/>
          </p:cNvGrpSpPr>
          <p:nvPr/>
        </p:nvGrpSpPr>
        <p:grpSpPr bwMode="auto">
          <a:xfrm>
            <a:off x="0" y="3238500"/>
            <a:ext cx="9144000" cy="122238"/>
            <a:chOff x="0" y="1896"/>
            <a:chExt cx="5760" cy="120"/>
          </a:xfrm>
        </p:grpSpPr>
        <p:sp>
          <p:nvSpPr>
            <p:cNvPr id="81924" name="Rectangle 4"/>
            <p:cNvSpPr>
              <a:spLocks noChangeArrowheads="1"/>
            </p:cNvSpPr>
            <p:nvPr/>
          </p:nvSpPr>
          <p:spPr bwMode="gray">
            <a:xfrm>
              <a:off x="0" y="1896"/>
              <a:ext cx="5760" cy="47"/>
            </a:xfrm>
            <a:prstGeom prst="rect">
              <a:avLst/>
            </a:prstGeom>
            <a:gradFill rotWithShape="1">
              <a:gsLst>
                <a:gs pos="0">
                  <a:srgbClr val="808080"/>
                </a:gs>
                <a:gs pos="100000">
                  <a:srgbClr val="808080">
                    <a:gamma/>
                    <a:tint val="15294"/>
                    <a:invGamma/>
                  </a:srgbClr>
                </a:gs>
              </a:gsLst>
              <a:lin ang="5400000" scaled="1"/>
            </a:gradFill>
            <a:ln w="9525" algn="ctr">
              <a:noFill/>
              <a:miter lim="800000"/>
              <a:headEnd/>
              <a:tailEnd/>
            </a:ln>
            <a:effectLst/>
          </p:spPr>
          <p:txBody>
            <a:bodyPr wrap="none" anchor="ctr"/>
            <a:lstStyle/>
            <a:p>
              <a:endParaRPr lang="en-US"/>
            </a:p>
          </p:txBody>
        </p:sp>
        <p:sp>
          <p:nvSpPr>
            <p:cNvPr id="81925" name="Rectangle 5"/>
            <p:cNvSpPr>
              <a:spLocks noChangeArrowheads="1"/>
            </p:cNvSpPr>
            <p:nvPr/>
          </p:nvSpPr>
          <p:spPr bwMode="gray">
            <a:xfrm>
              <a:off x="0" y="1942"/>
              <a:ext cx="5760" cy="74"/>
            </a:xfrm>
            <a:prstGeom prst="rect">
              <a:avLst/>
            </a:prstGeom>
            <a:gradFill rotWithShape="1">
              <a:gsLst>
                <a:gs pos="0">
                  <a:srgbClr val="5F5F5F">
                    <a:gamma/>
                    <a:tint val="30196"/>
                    <a:invGamma/>
                  </a:srgbClr>
                </a:gs>
                <a:gs pos="100000">
                  <a:srgbClr val="5F5F5F"/>
                </a:gs>
              </a:gsLst>
              <a:lin ang="5400000" scaled="1"/>
            </a:gradFill>
            <a:ln w="9525" algn="ctr">
              <a:noFill/>
              <a:miter lim="800000"/>
              <a:headEnd/>
              <a:tailEnd/>
            </a:ln>
            <a:effectLst/>
          </p:spPr>
          <p:txBody>
            <a:bodyPr wrap="none" anchor="ctr"/>
            <a:lstStyle/>
            <a:p>
              <a:endParaRPr lang="en-US"/>
            </a:p>
          </p:txBody>
        </p:sp>
      </p:grpSp>
      <p:grpSp>
        <p:nvGrpSpPr>
          <p:cNvPr id="81926" name="Group 6"/>
          <p:cNvGrpSpPr>
            <a:grpSpLocks/>
          </p:cNvGrpSpPr>
          <p:nvPr/>
        </p:nvGrpSpPr>
        <p:grpSpPr bwMode="auto">
          <a:xfrm rot="3877067">
            <a:off x="4460082" y="4310856"/>
            <a:ext cx="2273300" cy="858837"/>
            <a:chOff x="2290" y="2725"/>
            <a:chExt cx="1832" cy="713"/>
          </a:xfrm>
        </p:grpSpPr>
        <p:grpSp>
          <p:nvGrpSpPr>
            <p:cNvPr id="81927" name="Group 7"/>
            <p:cNvGrpSpPr>
              <a:grpSpLocks/>
            </p:cNvGrpSpPr>
            <p:nvPr/>
          </p:nvGrpSpPr>
          <p:grpSpPr bwMode="auto">
            <a:xfrm>
              <a:off x="2290" y="3030"/>
              <a:ext cx="1832" cy="408"/>
              <a:chOff x="2290" y="3030"/>
              <a:chExt cx="1832" cy="408"/>
            </a:xfrm>
          </p:grpSpPr>
          <p:sp>
            <p:nvSpPr>
              <p:cNvPr id="81928" name="Freeform 8"/>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08788"/>
              </a:solidFill>
              <a:ln w="0">
                <a:noFill/>
                <a:prstDash val="solid"/>
                <a:round/>
                <a:headEnd/>
                <a:tailEnd/>
              </a:ln>
            </p:spPr>
            <p:txBody>
              <a:bodyPr/>
              <a:lstStyle/>
              <a:p>
                <a:endParaRPr lang="en-US"/>
              </a:p>
            </p:txBody>
          </p:sp>
          <p:sp>
            <p:nvSpPr>
              <p:cNvPr id="81929" name="Freeform 9"/>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n-US"/>
              </a:p>
            </p:txBody>
          </p:sp>
        </p:grpSp>
        <p:grpSp>
          <p:nvGrpSpPr>
            <p:cNvPr id="81930" name="Group 10"/>
            <p:cNvGrpSpPr>
              <a:grpSpLocks/>
            </p:cNvGrpSpPr>
            <p:nvPr/>
          </p:nvGrpSpPr>
          <p:grpSpPr bwMode="auto">
            <a:xfrm flipV="1">
              <a:off x="2290" y="2725"/>
              <a:ext cx="1406" cy="313"/>
              <a:chOff x="2290" y="3030"/>
              <a:chExt cx="1832" cy="408"/>
            </a:xfrm>
          </p:grpSpPr>
          <p:sp>
            <p:nvSpPr>
              <p:cNvPr id="81931" name="Freeform 11"/>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98B5B6"/>
              </a:solidFill>
              <a:ln w="0">
                <a:noFill/>
                <a:prstDash val="solid"/>
                <a:round/>
                <a:headEnd/>
                <a:tailEnd/>
              </a:ln>
            </p:spPr>
            <p:txBody>
              <a:bodyPr/>
              <a:lstStyle/>
              <a:p>
                <a:endParaRPr lang="en-US"/>
              </a:p>
            </p:txBody>
          </p:sp>
          <p:sp>
            <p:nvSpPr>
              <p:cNvPr id="81932" name="Freeform 12"/>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n-US"/>
              </a:p>
            </p:txBody>
          </p:sp>
        </p:grpSp>
      </p:grpSp>
      <p:grpSp>
        <p:nvGrpSpPr>
          <p:cNvPr id="81933" name="Group 13"/>
          <p:cNvGrpSpPr>
            <a:grpSpLocks/>
          </p:cNvGrpSpPr>
          <p:nvPr/>
        </p:nvGrpSpPr>
        <p:grpSpPr bwMode="auto">
          <a:xfrm>
            <a:off x="4313238" y="2686050"/>
            <a:ext cx="1270000" cy="1308100"/>
            <a:chOff x="2789" y="1625"/>
            <a:chExt cx="907" cy="907"/>
          </a:xfrm>
        </p:grpSpPr>
        <p:sp>
          <p:nvSpPr>
            <p:cNvPr id="81934" name="Oval 14"/>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n-US"/>
            </a:p>
          </p:txBody>
        </p:sp>
        <p:sp>
          <p:nvSpPr>
            <p:cNvPr id="81935" name="Oval 15"/>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n-US"/>
            </a:p>
          </p:txBody>
        </p:sp>
        <p:sp>
          <p:nvSpPr>
            <p:cNvPr id="81936" name="Oval 16"/>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n-US"/>
            </a:p>
          </p:txBody>
        </p:sp>
        <p:sp>
          <p:nvSpPr>
            <p:cNvPr id="81937" name="Oval 17"/>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n-US"/>
            </a:p>
          </p:txBody>
        </p:sp>
        <p:sp>
          <p:nvSpPr>
            <p:cNvPr id="81938" name="Oval 18"/>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n-US"/>
            </a:p>
          </p:txBody>
        </p:sp>
        <p:grpSp>
          <p:nvGrpSpPr>
            <p:cNvPr id="81939" name="Group 19"/>
            <p:cNvGrpSpPr>
              <a:grpSpLocks/>
            </p:cNvGrpSpPr>
            <p:nvPr/>
          </p:nvGrpSpPr>
          <p:grpSpPr bwMode="auto">
            <a:xfrm>
              <a:off x="2899" y="1735"/>
              <a:ext cx="687" cy="688"/>
              <a:chOff x="4166" y="1706"/>
              <a:chExt cx="1252" cy="1252"/>
            </a:xfrm>
          </p:grpSpPr>
          <p:sp>
            <p:nvSpPr>
              <p:cNvPr id="81940" name="Oval 20"/>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81941" name="Oval 21"/>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81942" name="Oval 22"/>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81943" name="Oval 23"/>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grpSp>
      <p:grpSp>
        <p:nvGrpSpPr>
          <p:cNvPr id="81944" name="Group 24"/>
          <p:cNvGrpSpPr>
            <a:grpSpLocks/>
          </p:cNvGrpSpPr>
          <p:nvPr/>
        </p:nvGrpSpPr>
        <p:grpSpPr bwMode="auto">
          <a:xfrm rot="3877067">
            <a:off x="6426994" y="4377531"/>
            <a:ext cx="2273300" cy="858838"/>
            <a:chOff x="2290" y="2725"/>
            <a:chExt cx="1832" cy="713"/>
          </a:xfrm>
        </p:grpSpPr>
        <p:grpSp>
          <p:nvGrpSpPr>
            <p:cNvPr id="81945" name="Group 25"/>
            <p:cNvGrpSpPr>
              <a:grpSpLocks/>
            </p:cNvGrpSpPr>
            <p:nvPr/>
          </p:nvGrpSpPr>
          <p:grpSpPr bwMode="auto">
            <a:xfrm>
              <a:off x="2290" y="3030"/>
              <a:ext cx="1832" cy="408"/>
              <a:chOff x="2290" y="3030"/>
              <a:chExt cx="1832" cy="408"/>
            </a:xfrm>
          </p:grpSpPr>
          <p:sp>
            <p:nvSpPr>
              <p:cNvPr id="81946" name="Freeform 26"/>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0066FF"/>
              </a:solidFill>
              <a:ln w="0">
                <a:noFill/>
                <a:prstDash val="solid"/>
                <a:round/>
                <a:headEnd/>
                <a:tailEnd/>
              </a:ln>
            </p:spPr>
            <p:txBody>
              <a:bodyPr/>
              <a:lstStyle/>
              <a:p>
                <a:endParaRPr lang="en-US"/>
              </a:p>
            </p:txBody>
          </p:sp>
          <p:sp>
            <p:nvSpPr>
              <p:cNvPr id="81947" name="Freeform 27"/>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n-US"/>
              </a:p>
            </p:txBody>
          </p:sp>
        </p:grpSp>
        <p:grpSp>
          <p:nvGrpSpPr>
            <p:cNvPr id="81948" name="Group 28"/>
            <p:cNvGrpSpPr>
              <a:grpSpLocks/>
            </p:cNvGrpSpPr>
            <p:nvPr/>
          </p:nvGrpSpPr>
          <p:grpSpPr bwMode="auto">
            <a:xfrm flipV="1">
              <a:off x="2290" y="2725"/>
              <a:ext cx="1406" cy="313"/>
              <a:chOff x="2290" y="3030"/>
              <a:chExt cx="1832" cy="408"/>
            </a:xfrm>
          </p:grpSpPr>
          <p:sp>
            <p:nvSpPr>
              <p:cNvPr id="81949" name="Freeform 29"/>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699FF"/>
              </a:solidFill>
              <a:ln w="0">
                <a:noFill/>
                <a:prstDash val="solid"/>
                <a:round/>
                <a:headEnd/>
                <a:tailEnd/>
              </a:ln>
            </p:spPr>
            <p:txBody>
              <a:bodyPr/>
              <a:lstStyle/>
              <a:p>
                <a:endParaRPr lang="en-US"/>
              </a:p>
            </p:txBody>
          </p:sp>
          <p:sp>
            <p:nvSpPr>
              <p:cNvPr id="81950" name="Freeform 30"/>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n-US"/>
              </a:p>
            </p:txBody>
          </p:sp>
        </p:grpSp>
      </p:grpSp>
      <p:sp>
        <p:nvSpPr>
          <p:cNvPr id="81951" name="Oval 31"/>
          <p:cNvSpPr>
            <a:spLocks noChangeArrowheads="1"/>
          </p:cNvSpPr>
          <p:nvPr/>
        </p:nvSpPr>
        <p:spPr bwMode="gray">
          <a:xfrm>
            <a:off x="6089650" y="2541588"/>
            <a:ext cx="1524000" cy="1568450"/>
          </a:xfrm>
          <a:prstGeom prst="ellipse">
            <a:avLst/>
          </a:prstGeom>
          <a:gradFill rotWithShape="1">
            <a:gsLst>
              <a:gs pos="0">
                <a:srgbClr val="3399FF">
                  <a:gamma/>
                  <a:tint val="0"/>
                  <a:invGamma/>
                </a:srgbClr>
              </a:gs>
              <a:gs pos="50000">
                <a:srgbClr val="3399FF"/>
              </a:gs>
              <a:gs pos="100000">
                <a:srgbClr val="3399FF">
                  <a:gamma/>
                  <a:tint val="0"/>
                  <a:invGamma/>
                </a:srgbClr>
              </a:gs>
            </a:gsLst>
            <a:lin ang="2700000" scaled="1"/>
          </a:gradFill>
          <a:ln w="38100" algn="ctr">
            <a:noFill/>
            <a:round/>
            <a:headEnd/>
            <a:tailEnd/>
          </a:ln>
          <a:effectLst/>
        </p:spPr>
        <p:txBody>
          <a:bodyPr wrap="none" anchor="ctr">
            <a:spAutoFit/>
          </a:bodyPr>
          <a:lstStyle/>
          <a:p>
            <a:endParaRPr lang="en-US"/>
          </a:p>
        </p:txBody>
      </p:sp>
      <p:sp>
        <p:nvSpPr>
          <p:cNvPr id="81952" name="Oval 32"/>
          <p:cNvSpPr>
            <a:spLocks noChangeArrowheads="1"/>
          </p:cNvSpPr>
          <p:nvPr/>
        </p:nvSpPr>
        <p:spPr bwMode="gray">
          <a:xfrm>
            <a:off x="6089650" y="2541588"/>
            <a:ext cx="1524000" cy="1568450"/>
          </a:xfrm>
          <a:prstGeom prst="ellipse">
            <a:avLst/>
          </a:prstGeom>
          <a:gradFill rotWithShape="1">
            <a:gsLst>
              <a:gs pos="0">
                <a:srgbClr val="3399FF">
                  <a:alpha val="32001"/>
                </a:srgbClr>
              </a:gs>
              <a:gs pos="100000">
                <a:srgbClr val="3399FF">
                  <a:gamma/>
                  <a:shade val="0"/>
                  <a:invGamma/>
                  <a:alpha val="89999"/>
                </a:srgbClr>
              </a:gs>
            </a:gsLst>
            <a:lin ang="2700000" scaled="1"/>
          </a:gradFill>
          <a:ln w="38100" algn="ctr">
            <a:noFill/>
            <a:round/>
            <a:headEnd/>
            <a:tailEnd/>
          </a:ln>
          <a:effectLst/>
        </p:spPr>
        <p:txBody>
          <a:bodyPr wrap="none" anchor="ctr">
            <a:spAutoFit/>
          </a:bodyPr>
          <a:lstStyle/>
          <a:p>
            <a:endParaRPr lang="en-US"/>
          </a:p>
        </p:txBody>
      </p:sp>
      <p:sp>
        <p:nvSpPr>
          <p:cNvPr id="81953" name="Oval 33"/>
          <p:cNvSpPr>
            <a:spLocks noChangeArrowheads="1"/>
          </p:cNvSpPr>
          <p:nvPr/>
        </p:nvSpPr>
        <p:spPr bwMode="gray">
          <a:xfrm>
            <a:off x="6191250" y="2644775"/>
            <a:ext cx="1323975" cy="1362075"/>
          </a:xfrm>
          <a:prstGeom prst="ellipse">
            <a:avLst/>
          </a:prstGeom>
          <a:gradFill rotWithShape="1">
            <a:gsLst>
              <a:gs pos="0">
                <a:srgbClr val="3399FF">
                  <a:gamma/>
                  <a:shade val="54118"/>
                  <a:invGamma/>
                </a:srgbClr>
              </a:gs>
              <a:gs pos="50000">
                <a:srgbClr val="3399FF"/>
              </a:gs>
              <a:gs pos="100000">
                <a:srgbClr val="3399FF">
                  <a:gamma/>
                  <a:shade val="54118"/>
                  <a:invGamma/>
                </a:srgbClr>
              </a:gs>
            </a:gsLst>
            <a:lin ang="18900000" scaled="1"/>
          </a:gradFill>
          <a:ln w="38100" algn="ctr">
            <a:noFill/>
            <a:round/>
            <a:headEnd/>
            <a:tailEnd/>
          </a:ln>
          <a:effectLst/>
        </p:spPr>
        <p:txBody>
          <a:bodyPr anchor="ctr">
            <a:spAutoFit/>
          </a:bodyPr>
          <a:lstStyle/>
          <a:p>
            <a:endParaRPr lang="en-US"/>
          </a:p>
        </p:txBody>
      </p:sp>
      <p:sp>
        <p:nvSpPr>
          <p:cNvPr id="81954" name="Oval 34"/>
          <p:cNvSpPr>
            <a:spLocks noChangeArrowheads="1"/>
          </p:cNvSpPr>
          <p:nvPr/>
        </p:nvSpPr>
        <p:spPr bwMode="gray">
          <a:xfrm>
            <a:off x="6192838" y="2647950"/>
            <a:ext cx="1323975" cy="1362075"/>
          </a:xfrm>
          <a:prstGeom prst="ellipse">
            <a:avLst/>
          </a:prstGeom>
          <a:gradFill rotWithShape="1">
            <a:gsLst>
              <a:gs pos="0">
                <a:srgbClr val="3399FF">
                  <a:gamma/>
                  <a:shade val="63529"/>
                  <a:invGamma/>
                </a:srgbClr>
              </a:gs>
              <a:gs pos="100000">
                <a:srgbClr val="3399FF">
                  <a:alpha val="0"/>
                </a:srgbClr>
              </a:gs>
            </a:gsLst>
            <a:lin ang="2700000" scaled="1"/>
          </a:gradFill>
          <a:ln w="38100" algn="ctr">
            <a:noFill/>
            <a:round/>
            <a:headEnd/>
            <a:tailEnd/>
          </a:ln>
          <a:effectLst/>
        </p:spPr>
        <p:txBody>
          <a:bodyPr anchor="ctr">
            <a:spAutoFit/>
          </a:bodyPr>
          <a:lstStyle/>
          <a:p>
            <a:endParaRPr lang="en-US"/>
          </a:p>
        </p:txBody>
      </p:sp>
      <p:sp>
        <p:nvSpPr>
          <p:cNvPr id="81955" name="Oval 35"/>
          <p:cNvSpPr>
            <a:spLocks noChangeArrowheads="1"/>
          </p:cNvSpPr>
          <p:nvPr/>
        </p:nvSpPr>
        <p:spPr bwMode="gray">
          <a:xfrm>
            <a:off x="6256338" y="2713038"/>
            <a:ext cx="1192212" cy="1225550"/>
          </a:xfrm>
          <a:prstGeom prst="ellipse">
            <a:avLst/>
          </a:prstGeom>
          <a:solidFill>
            <a:srgbClr val="000000"/>
          </a:solidFill>
          <a:ln w="38100" algn="ctr">
            <a:noFill/>
            <a:round/>
            <a:headEnd/>
            <a:tailEnd/>
          </a:ln>
          <a:effectLst/>
        </p:spPr>
        <p:txBody>
          <a:bodyPr anchor="ctr">
            <a:spAutoFit/>
          </a:bodyPr>
          <a:lstStyle/>
          <a:p>
            <a:endParaRPr lang="en-US"/>
          </a:p>
        </p:txBody>
      </p:sp>
      <p:grpSp>
        <p:nvGrpSpPr>
          <p:cNvPr id="81956" name="Group 36"/>
          <p:cNvGrpSpPr>
            <a:grpSpLocks/>
          </p:cNvGrpSpPr>
          <p:nvPr/>
        </p:nvGrpSpPr>
        <p:grpSpPr bwMode="auto">
          <a:xfrm>
            <a:off x="6275388" y="2732088"/>
            <a:ext cx="1155700" cy="1189037"/>
            <a:chOff x="4166" y="1706"/>
            <a:chExt cx="1252" cy="1252"/>
          </a:xfrm>
        </p:grpSpPr>
        <p:sp>
          <p:nvSpPr>
            <p:cNvPr id="81957" name="Oval 37"/>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81958" name="Oval 38"/>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81959" name="Oval 39"/>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81960" name="Oval 40"/>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grpSp>
        <p:nvGrpSpPr>
          <p:cNvPr id="81961" name="Group 41"/>
          <p:cNvGrpSpPr>
            <a:grpSpLocks/>
          </p:cNvGrpSpPr>
          <p:nvPr/>
        </p:nvGrpSpPr>
        <p:grpSpPr bwMode="auto">
          <a:xfrm rot="3877067">
            <a:off x="2655094" y="4310856"/>
            <a:ext cx="2273300" cy="858838"/>
            <a:chOff x="2290" y="2725"/>
            <a:chExt cx="1832" cy="713"/>
          </a:xfrm>
        </p:grpSpPr>
        <p:grpSp>
          <p:nvGrpSpPr>
            <p:cNvPr id="81962" name="Group 42"/>
            <p:cNvGrpSpPr>
              <a:grpSpLocks/>
            </p:cNvGrpSpPr>
            <p:nvPr/>
          </p:nvGrpSpPr>
          <p:grpSpPr bwMode="auto">
            <a:xfrm>
              <a:off x="2290" y="3030"/>
              <a:ext cx="1832" cy="408"/>
              <a:chOff x="2290" y="3030"/>
              <a:chExt cx="1832" cy="408"/>
            </a:xfrm>
          </p:grpSpPr>
          <p:sp>
            <p:nvSpPr>
              <p:cNvPr id="81963" name="Freeform 43"/>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08788"/>
              </a:solidFill>
              <a:ln w="0">
                <a:noFill/>
                <a:prstDash val="solid"/>
                <a:round/>
                <a:headEnd/>
                <a:tailEnd/>
              </a:ln>
            </p:spPr>
            <p:txBody>
              <a:bodyPr/>
              <a:lstStyle/>
              <a:p>
                <a:endParaRPr lang="en-US"/>
              </a:p>
            </p:txBody>
          </p:sp>
          <p:sp>
            <p:nvSpPr>
              <p:cNvPr id="81964" name="Freeform 44"/>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n-US"/>
              </a:p>
            </p:txBody>
          </p:sp>
        </p:grpSp>
        <p:grpSp>
          <p:nvGrpSpPr>
            <p:cNvPr id="81965" name="Group 45"/>
            <p:cNvGrpSpPr>
              <a:grpSpLocks/>
            </p:cNvGrpSpPr>
            <p:nvPr/>
          </p:nvGrpSpPr>
          <p:grpSpPr bwMode="auto">
            <a:xfrm flipV="1">
              <a:off x="2290" y="2725"/>
              <a:ext cx="1406" cy="313"/>
              <a:chOff x="2290" y="3030"/>
              <a:chExt cx="1832" cy="408"/>
            </a:xfrm>
          </p:grpSpPr>
          <p:sp>
            <p:nvSpPr>
              <p:cNvPr id="81966" name="Freeform 46"/>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98B5B6"/>
              </a:solidFill>
              <a:ln w="0">
                <a:noFill/>
                <a:prstDash val="solid"/>
                <a:round/>
                <a:headEnd/>
                <a:tailEnd/>
              </a:ln>
            </p:spPr>
            <p:txBody>
              <a:bodyPr/>
              <a:lstStyle/>
              <a:p>
                <a:endParaRPr lang="en-US"/>
              </a:p>
            </p:txBody>
          </p:sp>
          <p:sp>
            <p:nvSpPr>
              <p:cNvPr id="81967" name="Freeform 47"/>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n-US"/>
              </a:p>
            </p:txBody>
          </p:sp>
        </p:grpSp>
      </p:grpSp>
      <p:grpSp>
        <p:nvGrpSpPr>
          <p:cNvPr id="81968" name="Group 48"/>
          <p:cNvGrpSpPr>
            <a:grpSpLocks/>
          </p:cNvGrpSpPr>
          <p:nvPr/>
        </p:nvGrpSpPr>
        <p:grpSpPr bwMode="auto">
          <a:xfrm>
            <a:off x="2509838" y="2686050"/>
            <a:ext cx="1268412" cy="1308100"/>
            <a:chOff x="2789" y="1625"/>
            <a:chExt cx="907" cy="907"/>
          </a:xfrm>
        </p:grpSpPr>
        <p:sp>
          <p:nvSpPr>
            <p:cNvPr id="81969" name="Oval 49"/>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n-US"/>
            </a:p>
          </p:txBody>
        </p:sp>
        <p:sp>
          <p:nvSpPr>
            <p:cNvPr id="81970" name="Oval 50"/>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n-US"/>
            </a:p>
          </p:txBody>
        </p:sp>
        <p:sp>
          <p:nvSpPr>
            <p:cNvPr id="81971" name="Oval 51"/>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n-US"/>
            </a:p>
          </p:txBody>
        </p:sp>
        <p:sp>
          <p:nvSpPr>
            <p:cNvPr id="81972" name="Oval 52"/>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n-US"/>
            </a:p>
          </p:txBody>
        </p:sp>
        <p:sp>
          <p:nvSpPr>
            <p:cNvPr id="81973" name="Oval 53"/>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n-US"/>
            </a:p>
          </p:txBody>
        </p:sp>
        <p:grpSp>
          <p:nvGrpSpPr>
            <p:cNvPr id="81974" name="Group 54"/>
            <p:cNvGrpSpPr>
              <a:grpSpLocks/>
            </p:cNvGrpSpPr>
            <p:nvPr/>
          </p:nvGrpSpPr>
          <p:grpSpPr bwMode="auto">
            <a:xfrm>
              <a:off x="2899" y="1735"/>
              <a:ext cx="687" cy="688"/>
              <a:chOff x="4166" y="1706"/>
              <a:chExt cx="1252" cy="1252"/>
            </a:xfrm>
          </p:grpSpPr>
          <p:sp>
            <p:nvSpPr>
              <p:cNvPr id="81975" name="Oval 55"/>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81976" name="Oval 56"/>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81977" name="Oval 57"/>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81978" name="Oval 58"/>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grpSp>
      <p:grpSp>
        <p:nvGrpSpPr>
          <p:cNvPr id="81979" name="Group 59"/>
          <p:cNvGrpSpPr>
            <a:grpSpLocks/>
          </p:cNvGrpSpPr>
          <p:nvPr/>
        </p:nvGrpSpPr>
        <p:grpSpPr bwMode="auto">
          <a:xfrm rot="3877067">
            <a:off x="908844" y="4310856"/>
            <a:ext cx="2273300" cy="858838"/>
            <a:chOff x="2290" y="2725"/>
            <a:chExt cx="1832" cy="713"/>
          </a:xfrm>
        </p:grpSpPr>
        <p:grpSp>
          <p:nvGrpSpPr>
            <p:cNvPr id="81980" name="Group 60"/>
            <p:cNvGrpSpPr>
              <a:grpSpLocks/>
            </p:cNvGrpSpPr>
            <p:nvPr/>
          </p:nvGrpSpPr>
          <p:grpSpPr bwMode="auto">
            <a:xfrm>
              <a:off x="2290" y="3030"/>
              <a:ext cx="1832" cy="408"/>
              <a:chOff x="2290" y="3030"/>
              <a:chExt cx="1832" cy="408"/>
            </a:xfrm>
          </p:grpSpPr>
          <p:sp>
            <p:nvSpPr>
              <p:cNvPr id="81981" name="Freeform 61"/>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08788"/>
              </a:solidFill>
              <a:ln w="0">
                <a:noFill/>
                <a:prstDash val="solid"/>
                <a:round/>
                <a:headEnd/>
                <a:tailEnd/>
              </a:ln>
            </p:spPr>
            <p:txBody>
              <a:bodyPr/>
              <a:lstStyle/>
              <a:p>
                <a:endParaRPr lang="en-US"/>
              </a:p>
            </p:txBody>
          </p:sp>
          <p:sp>
            <p:nvSpPr>
              <p:cNvPr id="81982" name="Freeform 62"/>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n-US"/>
              </a:p>
            </p:txBody>
          </p:sp>
        </p:grpSp>
        <p:grpSp>
          <p:nvGrpSpPr>
            <p:cNvPr id="81983" name="Group 63"/>
            <p:cNvGrpSpPr>
              <a:grpSpLocks/>
            </p:cNvGrpSpPr>
            <p:nvPr/>
          </p:nvGrpSpPr>
          <p:grpSpPr bwMode="auto">
            <a:xfrm flipV="1">
              <a:off x="2290" y="2725"/>
              <a:ext cx="1406" cy="313"/>
              <a:chOff x="2290" y="3030"/>
              <a:chExt cx="1832" cy="408"/>
            </a:xfrm>
          </p:grpSpPr>
          <p:sp>
            <p:nvSpPr>
              <p:cNvPr id="81984" name="Freeform 64"/>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98B5B6"/>
              </a:solidFill>
              <a:ln w="0">
                <a:noFill/>
                <a:prstDash val="solid"/>
                <a:round/>
                <a:headEnd/>
                <a:tailEnd/>
              </a:ln>
            </p:spPr>
            <p:txBody>
              <a:bodyPr/>
              <a:lstStyle/>
              <a:p>
                <a:endParaRPr lang="en-US"/>
              </a:p>
            </p:txBody>
          </p:sp>
          <p:sp>
            <p:nvSpPr>
              <p:cNvPr id="81985" name="Freeform 65"/>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n-US"/>
              </a:p>
            </p:txBody>
          </p:sp>
        </p:grpSp>
      </p:grpSp>
      <p:grpSp>
        <p:nvGrpSpPr>
          <p:cNvPr id="81986" name="Group 66"/>
          <p:cNvGrpSpPr>
            <a:grpSpLocks/>
          </p:cNvGrpSpPr>
          <p:nvPr/>
        </p:nvGrpSpPr>
        <p:grpSpPr bwMode="auto">
          <a:xfrm>
            <a:off x="762000" y="2686050"/>
            <a:ext cx="1268413" cy="1308100"/>
            <a:chOff x="2789" y="1625"/>
            <a:chExt cx="907" cy="907"/>
          </a:xfrm>
        </p:grpSpPr>
        <p:sp>
          <p:nvSpPr>
            <p:cNvPr id="81987" name="Oval 67"/>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n-US"/>
            </a:p>
          </p:txBody>
        </p:sp>
        <p:sp>
          <p:nvSpPr>
            <p:cNvPr id="81988" name="Oval 68"/>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n-US"/>
            </a:p>
          </p:txBody>
        </p:sp>
        <p:sp>
          <p:nvSpPr>
            <p:cNvPr id="81989" name="Oval 69"/>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n-US"/>
            </a:p>
          </p:txBody>
        </p:sp>
        <p:sp>
          <p:nvSpPr>
            <p:cNvPr id="81990" name="Oval 70"/>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n-US"/>
            </a:p>
          </p:txBody>
        </p:sp>
        <p:sp>
          <p:nvSpPr>
            <p:cNvPr id="81991" name="Oval 71"/>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n-US"/>
            </a:p>
          </p:txBody>
        </p:sp>
        <p:grpSp>
          <p:nvGrpSpPr>
            <p:cNvPr id="81992" name="Group 72"/>
            <p:cNvGrpSpPr>
              <a:grpSpLocks/>
            </p:cNvGrpSpPr>
            <p:nvPr/>
          </p:nvGrpSpPr>
          <p:grpSpPr bwMode="auto">
            <a:xfrm>
              <a:off x="2899" y="1735"/>
              <a:ext cx="687" cy="688"/>
              <a:chOff x="4166" y="1706"/>
              <a:chExt cx="1252" cy="1252"/>
            </a:xfrm>
          </p:grpSpPr>
          <p:sp>
            <p:nvSpPr>
              <p:cNvPr id="81993" name="Oval 73"/>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81994" name="Oval 74"/>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81995" name="Oval 75"/>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81996" name="Oval 76"/>
              <p:cNvSpPr>
                <a:spLocks noChangeArrowheads="1"/>
              </p:cNvSpPr>
              <p:nvPr/>
            </p:nvSpPr>
            <p:spPr bwMode="gray">
              <a:xfrm>
                <a:off x="4263" y="1757"/>
                <a:ext cx="1033" cy="92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grpSp>
      </p:grpSp>
      <p:sp>
        <p:nvSpPr>
          <p:cNvPr id="81997" name="Text Box 77"/>
          <p:cNvSpPr txBox="1">
            <a:spLocks noChangeArrowheads="1"/>
          </p:cNvSpPr>
          <p:nvPr/>
        </p:nvSpPr>
        <p:spPr bwMode="gray">
          <a:xfrm rot="3925970">
            <a:off x="965655" y="4500533"/>
            <a:ext cx="1678665" cy="400110"/>
          </a:xfrm>
          <a:prstGeom prst="rect">
            <a:avLst/>
          </a:prstGeom>
          <a:noFill/>
          <a:ln w="9525">
            <a:noFill/>
            <a:miter lim="800000"/>
            <a:headEnd/>
            <a:tailEnd/>
          </a:ln>
          <a:effectLst/>
        </p:spPr>
        <p:txBody>
          <a:bodyPr wrap="none">
            <a:spAutoFit/>
          </a:bodyPr>
          <a:lstStyle/>
          <a:p>
            <a:pPr eaLnBrk="0" hangingPunct="0"/>
            <a:r>
              <a:rPr lang="en-US" sz="2000" b="1" dirty="0" smtClean="0">
                <a:solidFill>
                  <a:schemeClr val="bg1"/>
                </a:solidFill>
              </a:rPr>
              <a:t>Pilot Project</a:t>
            </a:r>
            <a:endParaRPr lang="en-US" sz="2000" b="1" dirty="0">
              <a:solidFill>
                <a:schemeClr val="bg1"/>
              </a:solidFill>
            </a:endParaRPr>
          </a:p>
        </p:txBody>
      </p:sp>
      <p:sp>
        <p:nvSpPr>
          <p:cNvPr id="81998" name="Text Box 78"/>
          <p:cNvSpPr txBox="1">
            <a:spLocks noChangeArrowheads="1"/>
          </p:cNvSpPr>
          <p:nvPr/>
        </p:nvSpPr>
        <p:spPr bwMode="gray">
          <a:xfrm rot="3925970">
            <a:off x="1312288" y="4225231"/>
            <a:ext cx="1563248" cy="307777"/>
          </a:xfrm>
          <a:prstGeom prst="rect">
            <a:avLst/>
          </a:prstGeom>
          <a:noFill/>
          <a:ln w="9525">
            <a:noFill/>
            <a:miter lim="800000"/>
            <a:headEnd/>
            <a:tailEnd/>
          </a:ln>
          <a:effectLst/>
        </p:spPr>
        <p:txBody>
          <a:bodyPr wrap="none">
            <a:spAutoFit/>
          </a:bodyPr>
          <a:lstStyle/>
          <a:p>
            <a:pPr eaLnBrk="0" hangingPunct="0"/>
            <a:r>
              <a:rPr lang="en-US" sz="1400" b="1" dirty="0" smtClean="0"/>
              <a:t>Cross border +3</a:t>
            </a:r>
            <a:endParaRPr lang="en-US" sz="1400" b="1" dirty="0"/>
          </a:p>
        </p:txBody>
      </p:sp>
      <p:sp>
        <p:nvSpPr>
          <p:cNvPr id="81999" name="Text Box 79"/>
          <p:cNvSpPr txBox="1">
            <a:spLocks noChangeArrowheads="1"/>
          </p:cNvSpPr>
          <p:nvPr/>
        </p:nvSpPr>
        <p:spPr bwMode="gray">
          <a:xfrm rot="3925970">
            <a:off x="2707143" y="4500533"/>
            <a:ext cx="1678665" cy="400110"/>
          </a:xfrm>
          <a:prstGeom prst="rect">
            <a:avLst/>
          </a:prstGeom>
          <a:noFill/>
          <a:ln w="9525">
            <a:noFill/>
            <a:miter lim="800000"/>
            <a:headEnd/>
            <a:tailEnd/>
          </a:ln>
          <a:effectLst/>
        </p:spPr>
        <p:txBody>
          <a:bodyPr wrap="none">
            <a:spAutoFit/>
          </a:bodyPr>
          <a:lstStyle/>
          <a:p>
            <a:pPr eaLnBrk="0" hangingPunct="0"/>
            <a:r>
              <a:rPr lang="en-US" sz="2000" b="1" dirty="0" smtClean="0">
                <a:solidFill>
                  <a:schemeClr val="bg1"/>
                </a:solidFill>
              </a:rPr>
              <a:t>Pilot Project</a:t>
            </a:r>
            <a:endParaRPr lang="en-US" sz="2000" b="1" dirty="0">
              <a:solidFill>
                <a:schemeClr val="bg1"/>
              </a:solidFill>
            </a:endParaRPr>
          </a:p>
        </p:txBody>
      </p:sp>
      <p:sp>
        <p:nvSpPr>
          <p:cNvPr id="82000" name="Text Box 80"/>
          <p:cNvSpPr txBox="1">
            <a:spLocks noChangeArrowheads="1"/>
          </p:cNvSpPr>
          <p:nvPr/>
        </p:nvSpPr>
        <p:spPr bwMode="gray">
          <a:xfrm rot="3925970">
            <a:off x="3201253" y="4225231"/>
            <a:ext cx="1268296" cy="307777"/>
          </a:xfrm>
          <a:prstGeom prst="rect">
            <a:avLst/>
          </a:prstGeom>
          <a:noFill/>
          <a:ln w="9525">
            <a:noFill/>
            <a:miter lim="800000"/>
            <a:headEnd/>
            <a:tailEnd/>
          </a:ln>
          <a:effectLst/>
        </p:spPr>
        <p:txBody>
          <a:bodyPr wrap="none">
            <a:spAutoFit/>
          </a:bodyPr>
          <a:lstStyle/>
          <a:p>
            <a:pPr eaLnBrk="0" hangingPunct="0"/>
            <a:r>
              <a:rPr lang="en-US" sz="1400" b="1" dirty="0" smtClean="0"/>
              <a:t>All countries</a:t>
            </a:r>
            <a:endParaRPr lang="en-US" sz="1400" b="1" dirty="0"/>
          </a:p>
        </p:txBody>
      </p:sp>
      <p:sp>
        <p:nvSpPr>
          <p:cNvPr id="82001" name="Text Box 81"/>
          <p:cNvSpPr txBox="1">
            <a:spLocks noChangeArrowheads="1"/>
          </p:cNvSpPr>
          <p:nvPr/>
        </p:nvSpPr>
        <p:spPr bwMode="gray">
          <a:xfrm rot="3925970">
            <a:off x="4347747" y="4500533"/>
            <a:ext cx="2023311" cy="400110"/>
          </a:xfrm>
          <a:prstGeom prst="rect">
            <a:avLst/>
          </a:prstGeom>
          <a:noFill/>
          <a:ln w="9525">
            <a:noFill/>
            <a:miter lim="800000"/>
            <a:headEnd/>
            <a:tailEnd/>
          </a:ln>
          <a:effectLst/>
        </p:spPr>
        <p:txBody>
          <a:bodyPr wrap="none">
            <a:spAutoFit/>
          </a:bodyPr>
          <a:lstStyle/>
          <a:p>
            <a:pPr eaLnBrk="0" hangingPunct="0"/>
            <a:r>
              <a:rPr lang="en-US" sz="2000" b="1" dirty="0" smtClean="0">
                <a:solidFill>
                  <a:schemeClr val="bg1"/>
                </a:solidFill>
              </a:rPr>
              <a:t>Currency swap</a:t>
            </a:r>
            <a:endParaRPr lang="en-US" sz="2000" b="1" dirty="0">
              <a:solidFill>
                <a:schemeClr val="bg1"/>
              </a:solidFill>
            </a:endParaRPr>
          </a:p>
        </p:txBody>
      </p:sp>
      <p:sp>
        <p:nvSpPr>
          <p:cNvPr id="82002" name="Text Box 82"/>
          <p:cNvSpPr txBox="1">
            <a:spLocks noChangeArrowheads="1"/>
          </p:cNvSpPr>
          <p:nvPr/>
        </p:nvSpPr>
        <p:spPr bwMode="gray">
          <a:xfrm rot="3925970">
            <a:off x="4723427" y="4345234"/>
            <a:ext cx="1976823" cy="307777"/>
          </a:xfrm>
          <a:prstGeom prst="rect">
            <a:avLst/>
          </a:prstGeom>
          <a:noFill/>
          <a:ln w="9525">
            <a:noFill/>
            <a:miter lim="800000"/>
            <a:headEnd/>
            <a:tailEnd/>
          </a:ln>
          <a:effectLst/>
        </p:spPr>
        <p:txBody>
          <a:bodyPr wrap="none">
            <a:spAutoFit/>
          </a:bodyPr>
          <a:lstStyle/>
          <a:p>
            <a:pPr eaLnBrk="0" hangingPunct="0"/>
            <a:r>
              <a:rPr lang="en-US" sz="1400" b="1" dirty="0" smtClean="0"/>
              <a:t>135 economies' 3.3tn</a:t>
            </a:r>
            <a:endParaRPr lang="en-US" sz="1400" b="1" dirty="0"/>
          </a:p>
        </p:txBody>
      </p:sp>
      <p:sp>
        <p:nvSpPr>
          <p:cNvPr id="82003" name="Text Box 83"/>
          <p:cNvSpPr txBox="1">
            <a:spLocks noChangeArrowheads="1"/>
          </p:cNvSpPr>
          <p:nvPr/>
        </p:nvSpPr>
        <p:spPr bwMode="gray">
          <a:xfrm rot="3925970">
            <a:off x="6265104" y="4643408"/>
            <a:ext cx="2093843" cy="400110"/>
          </a:xfrm>
          <a:prstGeom prst="rect">
            <a:avLst/>
          </a:prstGeom>
          <a:noFill/>
          <a:ln w="9525">
            <a:noFill/>
            <a:miter lim="800000"/>
            <a:headEnd/>
            <a:tailEnd/>
          </a:ln>
          <a:effectLst/>
        </p:spPr>
        <p:txBody>
          <a:bodyPr wrap="none">
            <a:spAutoFit/>
          </a:bodyPr>
          <a:lstStyle/>
          <a:p>
            <a:pPr eaLnBrk="0" hangingPunct="0"/>
            <a:r>
              <a:rPr lang="en-US" sz="2000" b="1" dirty="0" smtClean="0">
                <a:solidFill>
                  <a:schemeClr val="bg1"/>
                </a:solidFill>
              </a:rPr>
              <a:t>Clearing Center</a:t>
            </a:r>
            <a:endParaRPr lang="en-US" sz="2000" b="1" dirty="0">
              <a:solidFill>
                <a:schemeClr val="bg1"/>
              </a:solidFill>
            </a:endParaRPr>
          </a:p>
        </p:txBody>
      </p:sp>
      <p:sp>
        <p:nvSpPr>
          <p:cNvPr id="82004" name="Text Box 84"/>
          <p:cNvSpPr txBox="1">
            <a:spLocks noChangeArrowheads="1"/>
          </p:cNvSpPr>
          <p:nvPr/>
        </p:nvSpPr>
        <p:spPr bwMode="gray">
          <a:xfrm rot="3925970">
            <a:off x="7165589" y="4368106"/>
            <a:ext cx="867545" cy="307777"/>
          </a:xfrm>
          <a:prstGeom prst="rect">
            <a:avLst/>
          </a:prstGeom>
          <a:noFill/>
          <a:ln w="9525">
            <a:noFill/>
            <a:miter lim="800000"/>
            <a:headEnd/>
            <a:tailEnd/>
          </a:ln>
          <a:effectLst/>
        </p:spPr>
        <p:txBody>
          <a:bodyPr wrap="none">
            <a:spAutoFit/>
          </a:bodyPr>
          <a:lstStyle/>
          <a:p>
            <a:pPr eaLnBrk="0" hangingPunct="0"/>
            <a:r>
              <a:rPr lang="en-US" sz="1400" b="1" dirty="0" smtClean="0"/>
              <a:t>USA+20</a:t>
            </a:r>
            <a:endParaRPr lang="en-US" sz="1400" b="1" dirty="0"/>
          </a:p>
        </p:txBody>
      </p:sp>
      <p:sp>
        <p:nvSpPr>
          <p:cNvPr id="82006" name="Text Box 86"/>
          <p:cNvSpPr txBox="1">
            <a:spLocks noChangeArrowheads="1"/>
          </p:cNvSpPr>
          <p:nvPr/>
        </p:nvSpPr>
        <p:spPr bwMode="gray">
          <a:xfrm>
            <a:off x="1069975" y="1868488"/>
            <a:ext cx="1390124" cy="369332"/>
          </a:xfrm>
          <a:prstGeom prst="rect">
            <a:avLst/>
          </a:prstGeom>
          <a:noFill/>
          <a:ln w="9525">
            <a:noFill/>
            <a:miter lim="800000"/>
            <a:headEnd/>
            <a:tailEnd/>
          </a:ln>
          <a:effectLst/>
        </p:spPr>
        <p:txBody>
          <a:bodyPr wrap="none">
            <a:spAutoFit/>
          </a:bodyPr>
          <a:lstStyle/>
          <a:p>
            <a:pPr eaLnBrk="0" hangingPunct="0"/>
            <a:r>
              <a:rPr lang="en-US" dirty="0" smtClean="0">
                <a:latin typeface="Verdana" pitchFamily="34" charset="0"/>
              </a:rPr>
              <a:t>2009. July</a:t>
            </a:r>
            <a:endParaRPr lang="en-US" dirty="0">
              <a:latin typeface="Verdana" pitchFamily="34" charset="0"/>
            </a:endParaRPr>
          </a:p>
        </p:txBody>
      </p:sp>
      <p:sp>
        <p:nvSpPr>
          <p:cNvPr id="82007" name="Text Box 87"/>
          <p:cNvSpPr txBox="1">
            <a:spLocks noChangeArrowheads="1"/>
          </p:cNvSpPr>
          <p:nvPr/>
        </p:nvSpPr>
        <p:spPr bwMode="gray">
          <a:xfrm>
            <a:off x="2824163" y="1868488"/>
            <a:ext cx="1391728" cy="369332"/>
          </a:xfrm>
          <a:prstGeom prst="rect">
            <a:avLst/>
          </a:prstGeom>
          <a:noFill/>
          <a:ln w="9525">
            <a:noFill/>
            <a:miter lim="800000"/>
            <a:headEnd/>
            <a:tailEnd/>
          </a:ln>
          <a:effectLst/>
        </p:spPr>
        <p:txBody>
          <a:bodyPr wrap="none">
            <a:spAutoFit/>
          </a:bodyPr>
          <a:lstStyle/>
          <a:p>
            <a:pPr eaLnBrk="0" hangingPunct="0"/>
            <a:r>
              <a:rPr lang="en-US" dirty="0" smtClean="0">
                <a:latin typeface="Verdana" pitchFamily="34" charset="0"/>
              </a:rPr>
              <a:t>2010.June</a:t>
            </a:r>
            <a:endParaRPr lang="en-US" dirty="0">
              <a:latin typeface="Verdana" pitchFamily="34" charset="0"/>
            </a:endParaRPr>
          </a:p>
        </p:txBody>
      </p:sp>
      <p:sp>
        <p:nvSpPr>
          <p:cNvPr id="82008" name="Text Box 88"/>
          <p:cNvSpPr txBox="1">
            <a:spLocks noChangeArrowheads="1"/>
          </p:cNvSpPr>
          <p:nvPr/>
        </p:nvSpPr>
        <p:spPr bwMode="gray">
          <a:xfrm>
            <a:off x="4570413" y="1868488"/>
            <a:ext cx="774571" cy="369332"/>
          </a:xfrm>
          <a:prstGeom prst="rect">
            <a:avLst/>
          </a:prstGeom>
          <a:noFill/>
          <a:ln w="9525">
            <a:noFill/>
            <a:miter lim="800000"/>
            <a:headEnd/>
            <a:tailEnd/>
          </a:ln>
          <a:effectLst/>
        </p:spPr>
        <p:txBody>
          <a:bodyPr wrap="none">
            <a:spAutoFit/>
          </a:bodyPr>
          <a:lstStyle/>
          <a:p>
            <a:pPr eaLnBrk="0" hangingPunct="0"/>
            <a:r>
              <a:rPr lang="en-US" dirty="0" smtClean="0">
                <a:latin typeface="Verdana" pitchFamily="34" charset="0"/>
              </a:rPr>
              <a:t>2008</a:t>
            </a:r>
            <a:endParaRPr lang="en-US" dirty="0">
              <a:latin typeface="Verdana" pitchFamily="34" charset="0"/>
            </a:endParaRPr>
          </a:p>
        </p:txBody>
      </p:sp>
      <p:sp>
        <p:nvSpPr>
          <p:cNvPr id="82009" name="Text Box 89"/>
          <p:cNvSpPr txBox="1">
            <a:spLocks noChangeArrowheads="1"/>
          </p:cNvSpPr>
          <p:nvPr/>
        </p:nvSpPr>
        <p:spPr bwMode="gray">
          <a:xfrm>
            <a:off x="6321425" y="1828800"/>
            <a:ext cx="1540806" cy="400110"/>
          </a:xfrm>
          <a:prstGeom prst="rect">
            <a:avLst/>
          </a:prstGeom>
          <a:noFill/>
          <a:ln w="9525">
            <a:noFill/>
            <a:miter lim="800000"/>
            <a:headEnd/>
            <a:tailEnd/>
          </a:ln>
          <a:effectLst/>
        </p:spPr>
        <p:txBody>
          <a:bodyPr wrap="none">
            <a:spAutoFit/>
          </a:bodyPr>
          <a:lstStyle/>
          <a:p>
            <a:pPr eaLnBrk="0" hangingPunct="0"/>
            <a:r>
              <a:rPr lang="en-US" sz="2000" b="1" dirty="0" smtClean="0">
                <a:latin typeface="Verdana" pitchFamily="34" charset="0"/>
              </a:rPr>
              <a:t>2016.Sep</a:t>
            </a:r>
            <a:endParaRPr lang="en-US" sz="2000" b="1" dirty="0">
              <a:latin typeface="Verdana" pitchFamily="34" charset="0"/>
            </a:endParaRPr>
          </a:p>
        </p:txBody>
      </p:sp>
      <p:cxnSp>
        <p:nvCxnSpPr>
          <p:cNvPr id="82010" name="AutoShape 90"/>
          <p:cNvCxnSpPr>
            <a:cxnSpLocks noChangeShapeType="1"/>
            <a:stCxn id="82006" idx="3"/>
            <a:endCxn id="82007" idx="1"/>
          </p:cNvCxnSpPr>
          <p:nvPr/>
        </p:nvCxnSpPr>
        <p:spPr bwMode="gray">
          <a:xfrm>
            <a:off x="2460099" y="2053154"/>
            <a:ext cx="364064" cy="0"/>
          </a:xfrm>
          <a:prstGeom prst="straightConnector1">
            <a:avLst/>
          </a:prstGeom>
          <a:noFill/>
          <a:ln w="9525">
            <a:solidFill>
              <a:srgbClr val="000000"/>
            </a:solidFill>
            <a:round/>
            <a:headEnd/>
            <a:tailEnd type="triangle" w="med" len="med"/>
          </a:ln>
          <a:effectLst/>
        </p:spPr>
      </p:cxnSp>
      <p:cxnSp>
        <p:nvCxnSpPr>
          <p:cNvPr id="82011" name="AutoShape 91"/>
          <p:cNvCxnSpPr>
            <a:cxnSpLocks noChangeShapeType="1"/>
            <a:stCxn id="82007" idx="3"/>
            <a:endCxn id="82008" idx="1"/>
          </p:cNvCxnSpPr>
          <p:nvPr/>
        </p:nvCxnSpPr>
        <p:spPr bwMode="gray">
          <a:xfrm>
            <a:off x="4215891" y="2053154"/>
            <a:ext cx="354522" cy="0"/>
          </a:xfrm>
          <a:prstGeom prst="straightConnector1">
            <a:avLst/>
          </a:prstGeom>
          <a:noFill/>
          <a:ln w="9525">
            <a:solidFill>
              <a:srgbClr val="000000"/>
            </a:solidFill>
            <a:round/>
            <a:headEnd/>
            <a:tailEnd type="triangle" w="med" len="med"/>
          </a:ln>
          <a:effectLst/>
        </p:spPr>
      </p:cxnSp>
      <p:cxnSp>
        <p:nvCxnSpPr>
          <p:cNvPr id="82012" name="AutoShape 92"/>
          <p:cNvCxnSpPr>
            <a:cxnSpLocks noChangeShapeType="1"/>
          </p:cNvCxnSpPr>
          <p:nvPr/>
        </p:nvCxnSpPr>
        <p:spPr bwMode="gray">
          <a:xfrm>
            <a:off x="5338763" y="2057400"/>
            <a:ext cx="977900" cy="0"/>
          </a:xfrm>
          <a:prstGeom prst="straightConnector1">
            <a:avLst/>
          </a:prstGeom>
          <a:noFill/>
          <a:ln w="9525">
            <a:solidFill>
              <a:srgbClr val="000000"/>
            </a:solidFill>
            <a:round/>
            <a:headEnd/>
            <a:tailEnd type="triangle" w="med" len="med"/>
          </a:ln>
          <a:effectLst/>
        </p:spPr>
      </p:cxnSp>
      <p:pic>
        <p:nvPicPr>
          <p:cNvPr id="92" name="Picture 91" descr="canstock6618701.jpg"/>
          <p:cNvPicPr>
            <a:picLocks noChangeAspect="1"/>
          </p:cNvPicPr>
          <p:nvPr/>
        </p:nvPicPr>
        <p:blipFill>
          <a:blip r:embed="rId3"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2362200" y="319088"/>
            <a:ext cx="6781800" cy="563562"/>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200" kern="0" dirty="0" smtClean="0">
                <a:solidFill>
                  <a:schemeClr val="tx2"/>
                </a:solidFill>
                <a:latin typeface="+mj-lt"/>
                <a:ea typeface="+mj-ea"/>
                <a:cs typeface="+mj-cs"/>
              </a:rPr>
              <a:t>RMB as Global Investment currency </a:t>
            </a:r>
            <a:endParaRPr kumimoji="0" lang="en-US" sz="3200" b="0" i="0" u="none" strike="noStrike" kern="0" cap="none" spc="0" normalizeH="0" baseline="0" noProof="0" dirty="0">
              <a:ln>
                <a:noFill/>
              </a:ln>
              <a:solidFill>
                <a:schemeClr val="tx2"/>
              </a:solidFill>
              <a:effectLst/>
              <a:uLnTx/>
              <a:uFillTx/>
              <a:latin typeface="+mj-lt"/>
              <a:ea typeface="+mj-ea"/>
              <a:cs typeface="+mj-cs"/>
            </a:endParaRPr>
          </a:p>
        </p:txBody>
      </p:sp>
      <p:sp>
        <p:nvSpPr>
          <p:cNvPr id="4" name="Rectangle 3"/>
          <p:cNvSpPr>
            <a:spLocks noChangeArrowheads="1"/>
          </p:cNvSpPr>
          <p:nvPr/>
        </p:nvSpPr>
        <p:spPr bwMode="gray">
          <a:xfrm rot="3419336">
            <a:off x="7265987" y="1560513"/>
            <a:ext cx="923925" cy="1003300"/>
          </a:xfrm>
          <a:prstGeom prst="rect">
            <a:avLst/>
          </a:prstGeom>
          <a:gradFill rotWithShape="1">
            <a:gsLst>
              <a:gs pos="0">
                <a:schemeClr val="folHlink"/>
              </a:gs>
              <a:gs pos="100000">
                <a:schemeClr val="folHlink">
                  <a:gamma/>
                  <a:shade val="46275"/>
                  <a:invGamma/>
                </a:schemeClr>
              </a:gs>
            </a:gsLst>
            <a:lin ang="5400000" scaled="1"/>
          </a:gradFill>
          <a:ln w="38100">
            <a:solidFill>
              <a:srgbClr val="FFFFFF"/>
            </a:solidFill>
            <a:miter lim="800000"/>
            <a:headEnd/>
            <a:tailEnd/>
          </a:ln>
          <a:effectLst>
            <a:outerShdw dist="179605" dir="487806" algn="ctr" rotWithShape="0">
              <a:srgbClr val="000000">
                <a:alpha val="50000"/>
              </a:srgbClr>
            </a:outerShdw>
          </a:effectLst>
        </p:spPr>
        <p:txBody>
          <a:bodyPr wrap="none" anchor="ctr"/>
          <a:lstStyle/>
          <a:p>
            <a:endParaRPr lang="en-US"/>
          </a:p>
        </p:txBody>
      </p:sp>
      <p:sp>
        <p:nvSpPr>
          <p:cNvPr id="5" name="Text Box 4"/>
          <p:cNvSpPr txBox="1">
            <a:spLocks noChangeArrowheads="1"/>
          </p:cNvSpPr>
          <p:nvPr/>
        </p:nvSpPr>
        <p:spPr bwMode="auto">
          <a:xfrm>
            <a:off x="6324600" y="2819400"/>
            <a:ext cx="2819400" cy="1384984"/>
          </a:xfrm>
          <a:prstGeom prst="rect">
            <a:avLst/>
          </a:prstGeom>
          <a:noFill/>
          <a:ln w="9525">
            <a:noFill/>
            <a:miter lim="800000"/>
            <a:headEnd/>
            <a:tailEnd/>
          </a:ln>
          <a:effectLst/>
        </p:spPr>
        <p:txBody>
          <a:bodyPr wrap="square" lIns="91429" tIns="45715" rIns="91429" bIns="45715">
            <a:spAutoFit/>
          </a:bodyPr>
          <a:lstStyle/>
          <a:p>
            <a:pPr algn="just" eaLnBrk="0" hangingPunct="0"/>
            <a:r>
              <a:rPr lang="en-US" sz="1400" dirty="0" smtClean="0"/>
              <a:t>China </a:t>
            </a:r>
            <a:r>
              <a:rPr lang="en-US" sz="1400" dirty="0" smtClean="0"/>
              <a:t>Interbank Bond Market was liberalized to allow for foreign institutional investors to access the bonds traded onshore in China, bolstering RMB’s depth as an investment currency </a:t>
            </a:r>
            <a:endParaRPr lang="en-US" sz="1400" dirty="0">
              <a:solidFill>
                <a:srgbClr val="5F5F5F"/>
              </a:solidFill>
            </a:endParaRPr>
          </a:p>
        </p:txBody>
      </p:sp>
      <p:sp>
        <p:nvSpPr>
          <p:cNvPr id="6" name="Rectangle 5"/>
          <p:cNvSpPr>
            <a:spLocks noChangeArrowheads="1"/>
          </p:cNvSpPr>
          <p:nvPr/>
        </p:nvSpPr>
        <p:spPr bwMode="gray">
          <a:xfrm rot="3419336">
            <a:off x="1411287" y="2268538"/>
            <a:ext cx="923925" cy="1003300"/>
          </a:xfrm>
          <a:prstGeom prst="rect">
            <a:avLst/>
          </a:prstGeom>
          <a:gradFill rotWithShape="1">
            <a:gsLst>
              <a:gs pos="0">
                <a:schemeClr val="accent1"/>
              </a:gs>
              <a:gs pos="100000">
                <a:schemeClr val="accent1">
                  <a:gamma/>
                  <a:shade val="46275"/>
                  <a:invGamma/>
                </a:schemeClr>
              </a:gs>
            </a:gsLst>
            <a:lin ang="5400000" scaled="1"/>
          </a:gradFill>
          <a:ln w="38100">
            <a:solidFill>
              <a:srgbClr val="FFFFFF"/>
            </a:solidFill>
            <a:miter lim="800000"/>
            <a:headEnd/>
            <a:tailEnd/>
          </a:ln>
          <a:effectLst>
            <a:outerShdw dist="179605" dir="487806" algn="ctr" rotWithShape="0">
              <a:srgbClr val="000000">
                <a:alpha val="50000"/>
              </a:srgbClr>
            </a:outerShdw>
          </a:effectLst>
        </p:spPr>
        <p:txBody>
          <a:bodyPr wrap="none" anchor="ctr"/>
          <a:lstStyle/>
          <a:p>
            <a:endParaRPr lang="en-US"/>
          </a:p>
        </p:txBody>
      </p:sp>
      <p:sp>
        <p:nvSpPr>
          <p:cNvPr id="7" name="Text Box 6"/>
          <p:cNvSpPr txBox="1">
            <a:spLocks noChangeArrowheads="1"/>
          </p:cNvSpPr>
          <p:nvPr/>
        </p:nvSpPr>
        <p:spPr bwMode="gray">
          <a:xfrm>
            <a:off x="1502223" y="2627313"/>
            <a:ext cx="697605" cy="369322"/>
          </a:xfrm>
          <a:prstGeom prst="rect">
            <a:avLst/>
          </a:prstGeom>
          <a:noFill/>
          <a:ln w="9525" algn="ctr">
            <a:noFill/>
            <a:miter lim="800000"/>
            <a:headEnd/>
            <a:tailEnd/>
          </a:ln>
          <a:effectLst/>
        </p:spPr>
        <p:txBody>
          <a:bodyPr wrap="none" lIns="91429" tIns="45715" rIns="91429" bIns="45715">
            <a:spAutoFit/>
          </a:bodyPr>
          <a:lstStyle/>
          <a:p>
            <a:pPr algn="ctr" eaLnBrk="0" hangingPunct="0"/>
            <a:r>
              <a:rPr lang="en-US" b="1" dirty="0" smtClean="0">
                <a:solidFill>
                  <a:srgbClr val="FFFFFF"/>
                </a:solidFill>
              </a:rPr>
              <a:t>2007</a:t>
            </a:r>
            <a:endParaRPr lang="en-US" b="1" dirty="0">
              <a:solidFill>
                <a:srgbClr val="FFFFFF"/>
              </a:solidFill>
            </a:endParaRPr>
          </a:p>
        </p:txBody>
      </p:sp>
      <p:sp>
        <p:nvSpPr>
          <p:cNvPr id="8" name="Rectangle 7"/>
          <p:cNvSpPr>
            <a:spLocks noChangeArrowheads="1"/>
          </p:cNvSpPr>
          <p:nvPr/>
        </p:nvSpPr>
        <p:spPr bwMode="gray">
          <a:xfrm rot="3419336">
            <a:off x="2846387" y="4173538"/>
            <a:ext cx="923925" cy="1003300"/>
          </a:xfrm>
          <a:prstGeom prst="rect">
            <a:avLst/>
          </a:prstGeom>
          <a:gradFill rotWithShape="1">
            <a:gsLst>
              <a:gs pos="0">
                <a:schemeClr val="accent2"/>
              </a:gs>
              <a:gs pos="100000">
                <a:schemeClr val="accent2">
                  <a:gamma/>
                  <a:shade val="46275"/>
                  <a:invGamma/>
                </a:schemeClr>
              </a:gs>
            </a:gsLst>
            <a:lin ang="5400000" scaled="1"/>
          </a:gradFill>
          <a:ln w="38100">
            <a:solidFill>
              <a:srgbClr val="FFFFFF"/>
            </a:solidFill>
            <a:miter lim="800000"/>
            <a:headEnd/>
            <a:tailEnd/>
          </a:ln>
          <a:effectLst>
            <a:outerShdw dist="179605" dir="487806" algn="ctr" rotWithShape="0">
              <a:srgbClr val="000000">
                <a:alpha val="50000"/>
              </a:srgbClr>
            </a:outerShdw>
          </a:effectLst>
        </p:spPr>
        <p:txBody>
          <a:bodyPr wrap="none" anchor="ctr"/>
          <a:lstStyle/>
          <a:p>
            <a:endParaRPr lang="en-US"/>
          </a:p>
        </p:txBody>
      </p:sp>
      <p:sp>
        <p:nvSpPr>
          <p:cNvPr id="9" name="Text Box 8"/>
          <p:cNvSpPr txBox="1">
            <a:spLocks noChangeArrowheads="1"/>
          </p:cNvSpPr>
          <p:nvPr/>
        </p:nvSpPr>
        <p:spPr bwMode="gray">
          <a:xfrm>
            <a:off x="2937323" y="4532313"/>
            <a:ext cx="697605" cy="369322"/>
          </a:xfrm>
          <a:prstGeom prst="rect">
            <a:avLst/>
          </a:prstGeom>
          <a:noFill/>
          <a:ln w="9525" algn="ctr">
            <a:noFill/>
            <a:miter lim="800000"/>
            <a:headEnd/>
            <a:tailEnd/>
          </a:ln>
          <a:effectLst/>
        </p:spPr>
        <p:txBody>
          <a:bodyPr wrap="none" lIns="91429" tIns="45715" rIns="91429" bIns="45715">
            <a:spAutoFit/>
          </a:bodyPr>
          <a:lstStyle/>
          <a:p>
            <a:pPr algn="ctr" eaLnBrk="0" hangingPunct="0"/>
            <a:r>
              <a:rPr lang="en-US" b="1" dirty="0" smtClean="0">
                <a:solidFill>
                  <a:srgbClr val="FFFFFF"/>
                </a:solidFill>
              </a:rPr>
              <a:t>2010</a:t>
            </a:r>
            <a:endParaRPr lang="en-US" b="1" dirty="0">
              <a:solidFill>
                <a:srgbClr val="FFFFFF"/>
              </a:solidFill>
            </a:endParaRPr>
          </a:p>
        </p:txBody>
      </p:sp>
      <p:sp>
        <p:nvSpPr>
          <p:cNvPr id="10" name="Rectangle 9"/>
          <p:cNvSpPr>
            <a:spLocks noChangeArrowheads="1"/>
          </p:cNvSpPr>
          <p:nvPr/>
        </p:nvSpPr>
        <p:spPr bwMode="gray">
          <a:xfrm rot="3419336">
            <a:off x="4916487" y="3021013"/>
            <a:ext cx="923925" cy="1003300"/>
          </a:xfrm>
          <a:prstGeom prst="rect">
            <a:avLst/>
          </a:prstGeom>
          <a:gradFill rotWithShape="1">
            <a:gsLst>
              <a:gs pos="0">
                <a:schemeClr val="hlink"/>
              </a:gs>
              <a:gs pos="100000">
                <a:schemeClr val="hlink">
                  <a:gamma/>
                  <a:shade val="46275"/>
                  <a:invGamma/>
                </a:schemeClr>
              </a:gs>
            </a:gsLst>
            <a:lin ang="5400000" scaled="1"/>
          </a:gradFill>
          <a:ln w="38100">
            <a:solidFill>
              <a:srgbClr val="FFFFFF"/>
            </a:solidFill>
            <a:miter lim="800000"/>
            <a:headEnd/>
            <a:tailEnd/>
          </a:ln>
          <a:effectLst>
            <a:outerShdw dist="179605" dir="487806" algn="ctr" rotWithShape="0">
              <a:srgbClr val="000000">
                <a:alpha val="50000"/>
              </a:srgbClr>
            </a:outerShdw>
          </a:effectLst>
        </p:spPr>
        <p:txBody>
          <a:bodyPr wrap="none" anchor="ctr"/>
          <a:lstStyle/>
          <a:p>
            <a:endParaRPr lang="en-US"/>
          </a:p>
        </p:txBody>
      </p:sp>
      <p:sp>
        <p:nvSpPr>
          <p:cNvPr id="11" name="Text Box 10"/>
          <p:cNvSpPr txBox="1">
            <a:spLocks noChangeArrowheads="1"/>
          </p:cNvSpPr>
          <p:nvPr/>
        </p:nvSpPr>
        <p:spPr bwMode="gray">
          <a:xfrm>
            <a:off x="5013803" y="3379788"/>
            <a:ext cx="684845" cy="369322"/>
          </a:xfrm>
          <a:prstGeom prst="rect">
            <a:avLst/>
          </a:prstGeom>
          <a:noFill/>
          <a:ln w="9525" algn="ctr">
            <a:noFill/>
            <a:miter lim="800000"/>
            <a:headEnd/>
            <a:tailEnd/>
          </a:ln>
          <a:effectLst/>
        </p:spPr>
        <p:txBody>
          <a:bodyPr wrap="none" lIns="91429" tIns="45715" rIns="91429" bIns="45715">
            <a:spAutoFit/>
          </a:bodyPr>
          <a:lstStyle/>
          <a:p>
            <a:pPr algn="ctr" eaLnBrk="0" hangingPunct="0"/>
            <a:r>
              <a:rPr lang="en-US" b="1" dirty="0" smtClean="0">
                <a:solidFill>
                  <a:srgbClr val="FFFFFF"/>
                </a:solidFill>
              </a:rPr>
              <a:t>2011</a:t>
            </a:r>
            <a:endParaRPr lang="en-US" b="1" dirty="0">
              <a:solidFill>
                <a:srgbClr val="FFFFFF"/>
              </a:solidFill>
            </a:endParaRPr>
          </a:p>
        </p:txBody>
      </p:sp>
      <p:sp>
        <p:nvSpPr>
          <p:cNvPr id="12" name="Text Box 11"/>
          <p:cNvSpPr txBox="1">
            <a:spLocks noChangeArrowheads="1"/>
          </p:cNvSpPr>
          <p:nvPr/>
        </p:nvSpPr>
        <p:spPr bwMode="gray">
          <a:xfrm>
            <a:off x="7119679" y="1919288"/>
            <a:ext cx="1172095" cy="369322"/>
          </a:xfrm>
          <a:prstGeom prst="rect">
            <a:avLst/>
          </a:prstGeom>
          <a:noFill/>
          <a:ln w="9525" algn="ctr">
            <a:noFill/>
            <a:miter lim="800000"/>
            <a:headEnd/>
            <a:tailEnd/>
          </a:ln>
          <a:effectLst/>
        </p:spPr>
        <p:txBody>
          <a:bodyPr wrap="none" lIns="91429" tIns="45715" rIns="91429" bIns="45715">
            <a:spAutoFit/>
          </a:bodyPr>
          <a:lstStyle/>
          <a:p>
            <a:pPr algn="ctr" eaLnBrk="0" hangingPunct="0"/>
            <a:r>
              <a:rPr lang="en-US" b="1" dirty="0" smtClean="0">
                <a:solidFill>
                  <a:srgbClr val="FFFFFF"/>
                </a:solidFill>
              </a:rPr>
              <a:t>2016.Feb</a:t>
            </a:r>
            <a:endParaRPr lang="en-US" b="1" dirty="0">
              <a:solidFill>
                <a:srgbClr val="FFFFFF"/>
              </a:solidFill>
            </a:endParaRPr>
          </a:p>
        </p:txBody>
      </p:sp>
      <p:sp>
        <p:nvSpPr>
          <p:cNvPr id="13" name="Line 12"/>
          <p:cNvSpPr>
            <a:spLocks noChangeShapeType="1"/>
          </p:cNvSpPr>
          <p:nvPr/>
        </p:nvSpPr>
        <p:spPr bwMode="auto">
          <a:xfrm>
            <a:off x="2209800" y="3222625"/>
            <a:ext cx="762000" cy="1066800"/>
          </a:xfrm>
          <a:prstGeom prst="line">
            <a:avLst/>
          </a:prstGeom>
          <a:noFill/>
          <a:ln w="57150" cap="rnd">
            <a:solidFill>
              <a:srgbClr val="808080"/>
            </a:solidFill>
            <a:prstDash val="sysDot"/>
            <a:round/>
            <a:headEnd/>
            <a:tailEnd/>
          </a:ln>
          <a:effectLst/>
        </p:spPr>
        <p:txBody>
          <a:bodyPr wrap="none" anchor="ctr"/>
          <a:lstStyle/>
          <a:p>
            <a:endParaRPr lang="en-US"/>
          </a:p>
        </p:txBody>
      </p:sp>
      <p:sp>
        <p:nvSpPr>
          <p:cNvPr id="14" name="Line 13"/>
          <p:cNvSpPr>
            <a:spLocks noChangeShapeType="1"/>
          </p:cNvSpPr>
          <p:nvPr/>
        </p:nvSpPr>
        <p:spPr bwMode="auto">
          <a:xfrm flipV="1">
            <a:off x="3810000" y="3756025"/>
            <a:ext cx="1066800" cy="609600"/>
          </a:xfrm>
          <a:prstGeom prst="line">
            <a:avLst/>
          </a:prstGeom>
          <a:noFill/>
          <a:ln w="57150" cap="rnd">
            <a:solidFill>
              <a:srgbClr val="808080"/>
            </a:solidFill>
            <a:prstDash val="sysDot"/>
            <a:round/>
            <a:headEnd/>
            <a:tailEnd/>
          </a:ln>
          <a:effectLst/>
        </p:spPr>
        <p:txBody>
          <a:bodyPr wrap="none" anchor="ctr"/>
          <a:lstStyle/>
          <a:p>
            <a:endParaRPr lang="en-US"/>
          </a:p>
        </p:txBody>
      </p:sp>
      <p:sp>
        <p:nvSpPr>
          <p:cNvPr id="15" name="Line 14"/>
          <p:cNvSpPr>
            <a:spLocks noChangeShapeType="1"/>
          </p:cNvSpPr>
          <p:nvPr/>
        </p:nvSpPr>
        <p:spPr bwMode="auto">
          <a:xfrm flipV="1">
            <a:off x="5943600" y="2371725"/>
            <a:ext cx="1295400" cy="774700"/>
          </a:xfrm>
          <a:prstGeom prst="line">
            <a:avLst/>
          </a:prstGeom>
          <a:noFill/>
          <a:ln w="57150" cap="rnd">
            <a:solidFill>
              <a:srgbClr val="808080"/>
            </a:solidFill>
            <a:prstDash val="sysDot"/>
            <a:round/>
            <a:headEnd/>
            <a:tailEnd/>
          </a:ln>
          <a:effectLst/>
        </p:spPr>
        <p:txBody>
          <a:bodyPr wrap="none" anchor="ctr"/>
          <a:lstStyle/>
          <a:p>
            <a:endParaRPr lang="en-US"/>
          </a:p>
        </p:txBody>
      </p:sp>
      <p:sp>
        <p:nvSpPr>
          <p:cNvPr id="16" name="Text Box 15"/>
          <p:cNvSpPr txBox="1">
            <a:spLocks noChangeArrowheads="1"/>
          </p:cNvSpPr>
          <p:nvPr/>
        </p:nvSpPr>
        <p:spPr bwMode="auto">
          <a:xfrm>
            <a:off x="2514600" y="1806575"/>
            <a:ext cx="4114800" cy="954097"/>
          </a:xfrm>
          <a:prstGeom prst="rect">
            <a:avLst/>
          </a:prstGeom>
          <a:noFill/>
          <a:ln w="9525" algn="ctr">
            <a:noFill/>
            <a:miter lim="800000"/>
            <a:headEnd/>
            <a:tailEnd/>
          </a:ln>
          <a:effectLst/>
        </p:spPr>
        <p:txBody>
          <a:bodyPr lIns="91429" tIns="45715" rIns="91429" bIns="45715">
            <a:spAutoFit/>
          </a:bodyPr>
          <a:lstStyle/>
          <a:p>
            <a:pPr algn="ctr" eaLnBrk="0" hangingPunct="0"/>
            <a:r>
              <a:rPr lang="en-US" sz="2800" b="1" dirty="0" smtClean="0">
                <a:solidFill>
                  <a:srgbClr val="000000"/>
                </a:solidFill>
                <a:effectLst>
                  <a:outerShdw blurRad="38100" dist="38100" dir="2700000" algn="tl">
                    <a:srgbClr val="C0C0C0"/>
                  </a:outerShdw>
                </a:effectLst>
              </a:rPr>
              <a:t>RMB as Investment currency</a:t>
            </a:r>
            <a:endParaRPr lang="en-US" sz="2800" b="1" dirty="0">
              <a:solidFill>
                <a:srgbClr val="000000"/>
              </a:solidFill>
              <a:effectLst>
                <a:outerShdw blurRad="38100" dist="38100" dir="2700000" algn="tl">
                  <a:srgbClr val="C0C0C0"/>
                </a:outerShdw>
              </a:effectLst>
            </a:endParaRPr>
          </a:p>
        </p:txBody>
      </p:sp>
      <p:sp>
        <p:nvSpPr>
          <p:cNvPr id="17" name="Text Box 16"/>
          <p:cNvSpPr txBox="1">
            <a:spLocks noChangeArrowheads="1"/>
          </p:cNvSpPr>
          <p:nvPr/>
        </p:nvSpPr>
        <p:spPr bwMode="auto">
          <a:xfrm>
            <a:off x="2438400" y="5495924"/>
            <a:ext cx="2514600" cy="954097"/>
          </a:xfrm>
          <a:prstGeom prst="rect">
            <a:avLst/>
          </a:prstGeom>
          <a:noFill/>
          <a:ln w="9525">
            <a:noFill/>
            <a:miter lim="800000"/>
            <a:headEnd/>
            <a:tailEnd/>
          </a:ln>
          <a:effectLst/>
        </p:spPr>
        <p:txBody>
          <a:bodyPr wrap="square" lIns="91429" tIns="45715" rIns="91429" bIns="45715">
            <a:spAutoFit/>
          </a:bodyPr>
          <a:lstStyle/>
          <a:p>
            <a:pPr algn="just"/>
            <a:r>
              <a:rPr lang="en-US" sz="1400" dirty="0" smtClean="0"/>
              <a:t>Pilot scheme for eligible offshore financial institutions </a:t>
            </a:r>
            <a:r>
              <a:rPr lang="en-US" sz="1400" dirty="0" smtClean="0"/>
              <a:t>to invest </a:t>
            </a:r>
            <a:r>
              <a:rPr lang="en-US" sz="1400" dirty="0" smtClean="0"/>
              <a:t>in domestic inter-bank bond market.</a:t>
            </a:r>
            <a:endParaRPr lang="en-US" sz="1400" dirty="0">
              <a:solidFill>
                <a:srgbClr val="5F5F5F"/>
              </a:solidFill>
            </a:endParaRPr>
          </a:p>
        </p:txBody>
      </p:sp>
      <p:sp>
        <p:nvSpPr>
          <p:cNvPr id="18" name="Text Box 17"/>
          <p:cNvSpPr txBox="1">
            <a:spLocks noChangeArrowheads="1"/>
          </p:cNvSpPr>
          <p:nvPr/>
        </p:nvSpPr>
        <p:spPr bwMode="auto">
          <a:xfrm>
            <a:off x="4724401" y="4429125"/>
            <a:ext cx="4191000" cy="738654"/>
          </a:xfrm>
          <a:prstGeom prst="rect">
            <a:avLst/>
          </a:prstGeom>
          <a:noFill/>
          <a:ln w="9525">
            <a:noFill/>
            <a:miter lim="800000"/>
            <a:headEnd/>
            <a:tailEnd/>
          </a:ln>
          <a:effectLst/>
        </p:spPr>
        <p:txBody>
          <a:bodyPr wrap="square" lIns="91429" tIns="45715" rIns="91429" bIns="45715">
            <a:spAutoFit/>
          </a:bodyPr>
          <a:lstStyle/>
          <a:p>
            <a:pPr algn="just" eaLnBrk="0" hangingPunct="0"/>
            <a:r>
              <a:rPr lang="en-US" sz="1400" dirty="0" smtClean="0"/>
              <a:t>Jan 2011: Pilot RMB settlement of ODI launched.</a:t>
            </a:r>
          </a:p>
          <a:p>
            <a:pPr algn="just" eaLnBrk="0" hangingPunct="0"/>
            <a:r>
              <a:rPr lang="en-US" sz="1400" dirty="0" smtClean="0"/>
              <a:t>Oct </a:t>
            </a:r>
            <a:r>
              <a:rPr lang="en-US" sz="1400" dirty="0" smtClean="0"/>
              <a:t>2011: RMB FDI was introduced by </a:t>
            </a:r>
            <a:r>
              <a:rPr lang="en-US" sz="1400" dirty="0" err="1" smtClean="0"/>
              <a:t>MofCom</a:t>
            </a:r>
            <a:r>
              <a:rPr lang="en-US" sz="1400" dirty="0" smtClean="0"/>
              <a:t> and </a:t>
            </a:r>
            <a:r>
              <a:rPr lang="en-US" sz="1400" dirty="0" err="1" smtClean="0"/>
              <a:t>PBoC</a:t>
            </a:r>
            <a:r>
              <a:rPr lang="en-US" sz="1400" dirty="0" smtClean="0"/>
              <a:t>.</a:t>
            </a:r>
            <a:endParaRPr lang="en-US" sz="1400" dirty="0">
              <a:solidFill>
                <a:srgbClr val="5F5F5F"/>
              </a:solidFill>
            </a:endParaRPr>
          </a:p>
        </p:txBody>
      </p:sp>
      <p:sp>
        <p:nvSpPr>
          <p:cNvPr id="19" name="Text Box 18"/>
          <p:cNvSpPr txBox="1">
            <a:spLocks noChangeArrowheads="1"/>
          </p:cNvSpPr>
          <p:nvPr/>
        </p:nvSpPr>
        <p:spPr bwMode="auto">
          <a:xfrm>
            <a:off x="152400" y="3581400"/>
            <a:ext cx="2177177" cy="307766"/>
          </a:xfrm>
          <a:prstGeom prst="rect">
            <a:avLst/>
          </a:prstGeom>
          <a:noFill/>
          <a:ln w="9525">
            <a:noFill/>
            <a:miter lim="800000"/>
            <a:headEnd/>
            <a:tailEnd/>
          </a:ln>
          <a:effectLst/>
        </p:spPr>
        <p:txBody>
          <a:bodyPr wrap="none" lIns="91429" tIns="45715" rIns="91429" bIns="45715">
            <a:spAutoFit/>
          </a:bodyPr>
          <a:lstStyle/>
          <a:p>
            <a:pPr eaLnBrk="0" hangingPunct="0"/>
            <a:r>
              <a:rPr lang="en-US" sz="1400" dirty="0" smtClean="0">
                <a:solidFill>
                  <a:srgbClr val="5F5F5F"/>
                </a:solidFill>
              </a:rPr>
              <a:t>10   Din Sum Bond in HK</a:t>
            </a:r>
            <a:endParaRPr lang="en-US" sz="1400" dirty="0">
              <a:solidFill>
                <a:srgbClr val="5F5F5F"/>
              </a:solidFill>
            </a:endParaRPr>
          </a:p>
        </p:txBody>
      </p:sp>
      <p:pic>
        <p:nvPicPr>
          <p:cNvPr id="20" name="Picture 19" descr="canstock6618701.jpg"/>
          <p:cNvPicPr>
            <a:picLocks noChangeAspect="1"/>
          </p:cNvPicPr>
          <p:nvPr/>
        </p:nvPicPr>
        <p:blipFill>
          <a:blip r:embed="rId2"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2819400" y="319088"/>
            <a:ext cx="5410200" cy="563562"/>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kern="0" dirty="0" smtClean="0">
                <a:solidFill>
                  <a:schemeClr val="tx2"/>
                </a:solidFill>
                <a:latin typeface="+mj-lt"/>
                <a:ea typeface="+mj-ea"/>
                <a:cs typeface="+mj-cs"/>
              </a:rPr>
              <a:t>RMB as reserve currency</a:t>
            </a:r>
            <a:endParaRPr kumimoji="0" lang="en-US" sz="2000" b="0" i="0" u="none" strike="noStrike" kern="0" cap="none" spc="0" normalizeH="0" baseline="0" noProof="0" dirty="0">
              <a:ln>
                <a:noFill/>
              </a:ln>
              <a:solidFill>
                <a:schemeClr val="tx2"/>
              </a:solidFill>
              <a:effectLst/>
              <a:uLnTx/>
              <a:uFillTx/>
              <a:latin typeface="+mj-lt"/>
              <a:ea typeface="+mj-ea"/>
              <a:cs typeface="+mj-cs"/>
            </a:endParaRPr>
          </a:p>
        </p:txBody>
      </p:sp>
      <p:sp>
        <p:nvSpPr>
          <p:cNvPr id="4" name="Freeform 3"/>
          <p:cNvSpPr>
            <a:spLocks/>
          </p:cNvSpPr>
          <p:nvPr/>
        </p:nvSpPr>
        <p:spPr bwMode="gray">
          <a:xfrm>
            <a:off x="5073650" y="1219200"/>
            <a:ext cx="1466850" cy="1155700"/>
          </a:xfrm>
          <a:custGeom>
            <a:avLst/>
            <a:gdLst/>
            <a:ahLst/>
            <a:cxnLst>
              <a:cxn ang="0">
                <a:pos x="0" y="774"/>
              </a:cxn>
              <a:cxn ang="0">
                <a:pos x="2" y="770"/>
              </a:cxn>
              <a:cxn ang="0">
                <a:pos x="8" y="754"/>
              </a:cxn>
              <a:cxn ang="0">
                <a:pos x="16" y="730"/>
              </a:cxn>
              <a:cxn ang="0">
                <a:pos x="32" y="698"/>
              </a:cxn>
              <a:cxn ang="0">
                <a:pos x="50" y="660"/>
              </a:cxn>
              <a:cxn ang="0">
                <a:pos x="76" y="618"/>
              </a:cxn>
              <a:cxn ang="0">
                <a:pos x="106" y="574"/>
              </a:cxn>
              <a:cxn ang="0">
                <a:pos x="142" y="528"/>
              </a:cxn>
              <a:cxn ang="0">
                <a:pos x="186" y="482"/>
              </a:cxn>
              <a:cxn ang="0">
                <a:pos x="236" y="438"/>
              </a:cxn>
              <a:cxn ang="0">
                <a:pos x="294" y="398"/>
              </a:cxn>
              <a:cxn ang="0">
                <a:pos x="360" y="360"/>
              </a:cxn>
              <a:cxn ang="0">
                <a:pos x="426" y="332"/>
              </a:cxn>
              <a:cxn ang="0">
                <a:pos x="488" y="314"/>
              </a:cxn>
              <a:cxn ang="0">
                <a:pos x="544" y="304"/>
              </a:cxn>
              <a:cxn ang="0">
                <a:pos x="594" y="300"/>
              </a:cxn>
              <a:cxn ang="0">
                <a:pos x="638" y="300"/>
              </a:cxn>
              <a:cxn ang="0">
                <a:pos x="678" y="304"/>
              </a:cxn>
              <a:cxn ang="0">
                <a:pos x="710" y="312"/>
              </a:cxn>
              <a:cxn ang="0">
                <a:pos x="736" y="320"/>
              </a:cxn>
              <a:cxn ang="0">
                <a:pos x="754" y="326"/>
              </a:cxn>
              <a:cxn ang="0">
                <a:pos x="766" y="332"/>
              </a:cxn>
              <a:cxn ang="0">
                <a:pos x="770" y="334"/>
              </a:cxn>
              <a:cxn ang="0">
                <a:pos x="680" y="476"/>
              </a:cxn>
              <a:cxn ang="0">
                <a:pos x="982" y="370"/>
              </a:cxn>
              <a:cxn ang="0">
                <a:pos x="912" y="0"/>
              </a:cxn>
              <a:cxn ang="0">
                <a:pos x="854" y="150"/>
              </a:cxn>
              <a:cxn ang="0">
                <a:pos x="850" y="148"/>
              </a:cxn>
              <a:cxn ang="0">
                <a:pos x="838" y="142"/>
              </a:cxn>
              <a:cxn ang="0">
                <a:pos x="822" y="134"/>
              </a:cxn>
              <a:cxn ang="0">
                <a:pos x="798" y="126"/>
              </a:cxn>
              <a:cxn ang="0">
                <a:pos x="768" y="120"/>
              </a:cxn>
              <a:cxn ang="0">
                <a:pos x="732" y="114"/>
              </a:cxn>
              <a:cxn ang="0">
                <a:pos x="692" y="110"/>
              </a:cxn>
              <a:cxn ang="0">
                <a:pos x="646" y="110"/>
              </a:cxn>
              <a:cxn ang="0">
                <a:pos x="596" y="116"/>
              </a:cxn>
              <a:cxn ang="0">
                <a:pos x="540" y="126"/>
              </a:cxn>
              <a:cxn ang="0">
                <a:pos x="482" y="146"/>
              </a:cxn>
              <a:cxn ang="0">
                <a:pos x="422" y="172"/>
              </a:cxn>
              <a:cxn ang="0">
                <a:pos x="356" y="210"/>
              </a:cxn>
              <a:cxn ang="0">
                <a:pos x="290" y="258"/>
              </a:cxn>
              <a:cxn ang="0">
                <a:pos x="230" y="310"/>
              </a:cxn>
              <a:cxn ang="0">
                <a:pos x="178" y="364"/>
              </a:cxn>
              <a:cxn ang="0">
                <a:pos x="136" y="422"/>
              </a:cxn>
              <a:cxn ang="0">
                <a:pos x="100" y="480"/>
              </a:cxn>
              <a:cxn ang="0">
                <a:pos x="72" y="536"/>
              </a:cxn>
              <a:cxn ang="0">
                <a:pos x="48" y="590"/>
              </a:cxn>
              <a:cxn ang="0">
                <a:pos x="30" y="640"/>
              </a:cxn>
              <a:cxn ang="0">
                <a:pos x="18" y="684"/>
              </a:cxn>
              <a:cxn ang="0">
                <a:pos x="8" y="722"/>
              </a:cxn>
              <a:cxn ang="0">
                <a:pos x="4" y="750"/>
              </a:cxn>
              <a:cxn ang="0">
                <a:pos x="0" y="768"/>
              </a:cxn>
              <a:cxn ang="0">
                <a:pos x="0" y="774"/>
              </a:cxn>
            </a:cxnLst>
            <a:rect l="0" t="0" r="r" b="b"/>
            <a:pathLst>
              <a:path w="982" h="774">
                <a:moveTo>
                  <a:pt x="0" y="774"/>
                </a:moveTo>
                <a:lnTo>
                  <a:pt x="2" y="770"/>
                </a:lnTo>
                <a:lnTo>
                  <a:pt x="8" y="754"/>
                </a:lnTo>
                <a:lnTo>
                  <a:pt x="16" y="730"/>
                </a:lnTo>
                <a:lnTo>
                  <a:pt x="32" y="698"/>
                </a:lnTo>
                <a:lnTo>
                  <a:pt x="50" y="660"/>
                </a:lnTo>
                <a:lnTo>
                  <a:pt x="76" y="618"/>
                </a:lnTo>
                <a:lnTo>
                  <a:pt x="106" y="574"/>
                </a:lnTo>
                <a:lnTo>
                  <a:pt x="142" y="528"/>
                </a:lnTo>
                <a:lnTo>
                  <a:pt x="186" y="482"/>
                </a:lnTo>
                <a:lnTo>
                  <a:pt x="236" y="438"/>
                </a:lnTo>
                <a:lnTo>
                  <a:pt x="294" y="398"/>
                </a:lnTo>
                <a:lnTo>
                  <a:pt x="360" y="360"/>
                </a:lnTo>
                <a:lnTo>
                  <a:pt x="426" y="332"/>
                </a:lnTo>
                <a:lnTo>
                  <a:pt x="488" y="314"/>
                </a:lnTo>
                <a:lnTo>
                  <a:pt x="544" y="304"/>
                </a:lnTo>
                <a:lnTo>
                  <a:pt x="594" y="300"/>
                </a:lnTo>
                <a:lnTo>
                  <a:pt x="638" y="300"/>
                </a:lnTo>
                <a:lnTo>
                  <a:pt x="678" y="304"/>
                </a:lnTo>
                <a:lnTo>
                  <a:pt x="710" y="312"/>
                </a:lnTo>
                <a:lnTo>
                  <a:pt x="736" y="320"/>
                </a:lnTo>
                <a:lnTo>
                  <a:pt x="754" y="326"/>
                </a:lnTo>
                <a:lnTo>
                  <a:pt x="766" y="332"/>
                </a:lnTo>
                <a:lnTo>
                  <a:pt x="770" y="334"/>
                </a:lnTo>
                <a:lnTo>
                  <a:pt x="680" y="476"/>
                </a:lnTo>
                <a:lnTo>
                  <a:pt x="982" y="370"/>
                </a:lnTo>
                <a:lnTo>
                  <a:pt x="912" y="0"/>
                </a:lnTo>
                <a:lnTo>
                  <a:pt x="854" y="150"/>
                </a:lnTo>
                <a:lnTo>
                  <a:pt x="850" y="148"/>
                </a:lnTo>
                <a:lnTo>
                  <a:pt x="838" y="142"/>
                </a:lnTo>
                <a:lnTo>
                  <a:pt x="822" y="134"/>
                </a:lnTo>
                <a:lnTo>
                  <a:pt x="798" y="126"/>
                </a:lnTo>
                <a:lnTo>
                  <a:pt x="768" y="120"/>
                </a:lnTo>
                <a:lnTo>
                  <a:pt x="732" y="114"/>
                </a:lnTo>
                <a:lnTo>
                  <a:pt x="692" y="110"/>
                </a:lnTo>
                <a:lnTo>
                  <a:pt x="646" y="110"/>
                </a:lnTo>
                <a:lnTo>
                  <a:pt x="596" y="116"/>
                </a:lnTo>
                <a:lnTo>
                  <a:pt x="540" y="126"/>
                </a:lnTo>
                <a:lnTo>
                  <a:pt x="482" y="146"/>
                </a:lnTo>
                <a:lnTo>
                  <a:pt x="422" y="172"/>
                </a:lnTo>
                <a:lnTo>
                  <a:pt x="356" y="210"/>
                </a:lnTo>
                <a:lnTo>
                  <a:pt x="290" y="258"/>
                </a:lnTo>
                <a:lnTo>
                  <a:pt x="230" y="310"/>
                </a:lnTo>
                <a:lnTo>
                  <a:pt x="178" y="364"/>
                </a:lnTo>
                <a:lnTo>
                  <a:pt x="136" y="422"/>
                </a:lnTo>
                <a:lnTo>
                  <a:pt x="100" y="480"/>
                </a:lnTo>
                <a:lnTo>
                  <a:pt x="72" y="536"/>
                </a:lnTo>
                <a:lnTo>
                  <a:pt x="48" y="590"/>
                </a:lnTo>
                <a:lnTo>
                  <a:pt x="30" y="640"/>
                </a:lnTo>
                <a:lnTo>
                  <a:pt x="18" y="684"/>
                </a:lnTo>
                <a:lnTo>
                  <a:pt x="8" y="722"/>
                </a:lnTo>
                <a:lnTo>
                  <a:pt x="4" y="750"/>
                </a:lnTo>
                <a:lnTo>
                  <a:pt x="0" y="768"/>
                </a:lnTo>
                <a:lnTo>
                  <a:pt x="0" y="774"/>
                </a:lnTo>
              </a:path>
            </a:pathLst>
          </a:custGeom>
          <a:gradFill rotWithShape="1">
            <a:gsLst>
              <a:gs pos="0">
                <a:schemeClr val="hlink">
                  <a:gamma/>
                  <a:tint val="90980"/>
                  <a:invGamma/>
                  <a:alpha val="32001"/>
                </a:schemeClr>
              </a:gs>
              <a:gs pos="100000">
                <a:schemeClr val="hlink"/>
              </a:gs>
            </a:gsLst>
            <a:lin ang="0" scaled="1"/>
          </a:gradFill>
          <a:ln w="12700">
            <a:noFill/>
            <a:prstDash val="solid"/>
            <a:round/>
            <a:headEnd/>
            <a:tailEnd/>
          </a:ln>
        </p:spPr>
        <p:txBody>
          <a:bodyPr/>
          <a:lstStyle/>
          <a:p>
            <a:endParaRPr lang="en-US"/>
          </a:p>
        </p:txBody>
      </p:sp>
      <p:sp>
        <p:nvSpPr>
          <p:cNvPr id="5" name="AutoShape 4"/>
          <p:cNvSpPr>
            <a:spLocks noChangeArrowheads="1"/>
          </p:cNvSpPr>
          <p:nvPr/>
        </p:nvSpPr>
        <p:spPr bwMode="auto">
          <a:xfrm>
            <a:off x="3424238" y="2652713"/>
            <a:ext cx="2295525" cy="3155950"/>
          </a:xfrm>
          <a:prstGeom prst="roundRect">
            <a:avLst>
              <a:gd name="adj" fmla="val 4690"/>
            </a:avLst>
          </a:prstGeom>
          <a:noFill/>
          <a:ln w="57150">
            <a:solidFill>
              <a:schemeClr val="accent2"/>
            </a:solidFill>
            <a:round/>
            <a:headEnd/>
            <a:tailEnd/>
          </a:ln>
          <a:effectLst/>
        </p:spPr>
        <p:txBody>
          <a:bodyPr wrap="none" anchor="ctr"/>
          <a:lstStyle/>
          <a:p>
            <a:endParaRPr lang="en-US"/>
          </a:p>
        </p:txBody>
      </p:sp>
      <p:sp>
        <p:nvSpPr>
          <p:cNvPr id="6" name="AutoShape 5"/>
          <p:cNvSpPr>
            <a:spLocks noChangeArrowheads="1"/>
          </p:cNvSpPr>
          <p:nvPr/>
        </p:nvSpPr>
        <p:spPr bwMode="gray">
          <a:xfrm>
            <a:off x="3657600" y="2514600"/>
            <a:ext cx="1863725" cy="287338"/>
          </a:xfrm>
          <a:prstGeom prst="roundRect">
            <a:avLst>
              <a:gd name="adj" fmla="val 50000"/>
            </a:avLst>
          </a:prstGeom>
          <a:gradFill rotWithShape="1">
            <a:gsLst>
              <a:gs pos="0">
                <a:schemeClr val="accent2">
                  <a:gamma/>
                  <a:shade val="46275"/>
                  <a:invGamma/>
                </a:schemeClr>
              </a:gs>
              <a:gs pos="50000">
                <a:schemeClr val="accent2"/>
              </a:gs>
              <a:gs pos="100000">
                <a:schemeClr val="accent2">
                  <a:gamma/>
                  <a:shade val="46275"/>
                  <a:invGamma/>
                </a:schemeClr>
              </a:gs>
            </a:gsLst>
            <a:lin ang="5400000" scaled="1"/>
          </a:gradFill>
          <a:ln w="9525">
            <a:noFill/>
            <a:round/>
            <a:headEnd/>
            <a:tailEnd/>
          </a:ln>
          <a:effectLst/>
        </p:spPr>
        <p:txBody>
          <a:bodyPr wrap="none" anchor="ctr"/>
          <a:lstStyle/>
          <a:p>
            <a:endParaRPr lang="en-US"/>
          </a:p>
        </p:txBody>
      </p:sp>
      <p:sp>
        <p:nvSpPr>
          <p:cNvPr id="7" name="AutoShape 6"/>
          <p:cNvSpPr>
            <a:spLocks noChangeArrowheads="1"/>
          </p:cNvSpPr>
          <p:nvPr/>
        </p:nvSpPr>
        <p:spPr bwMode="auto">
          <a:xfrm flipH="1">
            <a:off x="5334000" y="2590800"/>
            <a:ext cx="73025" cy="144463"/>
          </a:xfrm>
          <a:prstGeom prst="octagon">
            <a:avLst>
              <a:gd name="adj" fmla="val 29287"/>
            </a:avLst>
          </a:prstGeom>
          <a:solidFill>
            <a:schemeClr val="bg1"/>
          </a:solidFill>
          <a:ln w="9525">
            <a:noFill/>
            <a:miter lim="800000"/>
            <a:headEnd/>
            <a:tailEnd/>
          </a:ln>
          <a:effectLst/>
        </p:spPr>
        <p:txBody>
          <a:bodyPr wrap="none" anchor="ctr"/>
          <a:lstStyle/>
          <a:p>
            <a:endParaRPr lang="en-US"/>
          </a:p>
        </p:txBody>
      </p:sp>
      <p:sp>
        <p:nvSpPr>
          <p:cNvPr id="8" name="AutoShape 7"/>
          <p:cNvSpPr>
            <a:spLocks noChangeArrowheads="1"/>
          </p:cNvSpPr>
          <p:nvPr/>
        </p:nvSpPr>
        <p:spPr bwMode="auto">
          <a:xfrm flipH="1">
            <a:off x="3743325" y="2581275"/>
            <a:ext cx="71438" cy="144463"/>
          </a:xfrm>
          <a:prstGeom prst="octagon">
            <a:avLst>
              <a:gd name="adj" fmla="val 29287"/>
            </a:avLst>
          </a:prstGeom>
          <a:solidFill>
            <a:schemeClr val="bg1"/>
          </a:solidFill>
          <a:ln w="9525">
            <a:noFill/>
            <a:miter lim="800000"/>
            <a:headEnd/>
            <a:tailEnd/>
          </a:ln>
          <a:effectLst/>
        </p:spPr>
        <p:txBody>
          <a:bodyPr wrap="none" anchor="ctr"/>
          <a:lstStyle/>
          <a:p>
            <a:endParaRPr lang="en-US"/>
          </a:p>
        </p:txBody>
      </p:sp>
      <p:sp>
        <p:nvSpPr>
          <p:cNvPr id="9" name="AutoShape 8"/>
          <p:cNvSpPr>
            <a:spLocks noChangeArrowheads="1"/>
          </p:cNvSpPr>
          <p:nvPr/>
        </p:nvSpPr>
        <p:spPr bwMode="auto">
          <a:xfrm>
            <a:off x="5934075" y="2151063"/>
            <a:ext cx="2295525" cy="3182938"/>
          </a:xfrm>
          <a:prstGeom prst="roundRect">
            <a:avLst>
              <a:gd name="adj" fmla="val 4690"/>
            </a:avLst>
          </a:prstGeom>
          <a:noFill/>
          <a:ln w="57150">
            <a:solidFill>
              <a:schemeClr val="hlink"/>
            </a:solidFill>
            <a:round/>
            <a:headEnd/>
            <a:tailEnd/>
          </a:ln>
          <a:effectLst/>
        </p:spPr>
        <p:txBody>
          <a:bodyPr wrap="none" anchor="ctr"/>
          <a:lstStyle/>
          <a:p>
            <a:endParaRPr lang="en-US"/>
          </a:p>
        </p:txBody>
      </p:sp>
      <p:sp>
        <p:nvSpPr>
          <p:cNvPr id="10" name="AutoShape 9"/>
          <p:cNvSpPr>
            <a:spLocks noChangeArrowheads="1"/>
          </p:cNvSpPr>
          <p:nvPr/>
        </p:nvSpPr>
        <p:spPr bwMode="gray">
          <a:xfrm>
            <a:off x="6149975" y="2008188"/>
            <a:ext cx="1863725" cy="287337"/>
          </a:xfrm>
          <a:prstGeom prst="roundRect">
            <a:avLst>
              <a:gd name="adj" fmla="val 50000"/>
            </a:avLst>
          </a:prstGeom>
          <a:gradFill rotWithShape="1">
            <a:gsLst>
              <a:gs pos="0">
                <a:schemeClr val="hlink">
                  <a:gamma/>
                  <a:shade val="46275"/>
                  <a:invGamma/>
                </a:schemeClr>
              </a:gs>
              <a:gs pos="50000">
                <a:schemeClr val="hlink"/>
              </a:gs>
              <a:gs pos="100000">
                <a:schemeClr val="hlink">
                  <a:gamma/>
                  <a:shade val="46275"/>
                  <a:invGamma/>
                </a:schemeClr>
              </a:gs>
            </a:gsLst>
            <a:lin ang="5400000" scaled="1"/>
          </a:gradFill>
          <a:ln w="9525">
            <a:noFill/>
            <a:round/>
            <a:headEnd/>
            <a:tailEnd/>
          </a:ln>
          <a:effectLst/>
        </p:spPr>
        <p:txBody>
          <a:bodyPr wrap="none" anchor="ctr"/>
          <a:lstStyle/>
          <a:p>
            <a:endParaRPr lang="en-US"/>
          </a:p>
        </p:txBody>
      </p:sp>
      <p:sp>
        <p:nvSpPr>
          <p:cNvPr id="11" name="AutoShape 10"/>
          <p:cNvSpPr>
            <a:spLocks noChangeArrowheads="1"/>
          </p:cNvSpPr>
          <p:nvPr/>
        </p:nvSpPr>
        <p:spPr bwMode="auto">
          <a:xfrm flipH="1">
            <a:off x="7835900" y="2079625"/>
            <a:ext cx="71438" cy="142875"/>
          </a:xfrm>
          <a:prstGeom prst="octagon">
            <a:avLst>
              <a:gd name="adj" fmla="val 29287"/>
            </a:avLst>
          </a:prstGeom>
          <a:solidFill>
            <a:schemeClr val="bg1"/>
          </a:solidFill>
          <a:ln w="9525">
            <a:noFill/>
            <a:miter lim="800000"/>
            <a:headEnd/>
            <a:tailEnd/>
          </a:ln>
          <a:effectLst/>
        </p:spPr>
        <p:txBody>
          <a:bodyPr wrap="none" anchor="ctr"/>
          <a:lstStyle/>
          <a:p>
            <a:endParaRPr lang="en-US"/>
          </a:p>
        </p:txBody>
      </p:sp>
      <p:sp>
        <p:nvSpPr>
          <p:cNvPr id="12" name="AutoShape 11"/>
          <p:cNvSpPr>
            <a:spLocks noChangeArrowheads="1"/>
          </p:cNvSpPr>
          <p:nvPr/>
        </p:nvSpPr>
        <p:spPr bwMode="auto">
          <a:xfrm flipH="1">
            <a:off x="6253163" y="2079625"/>
            <a:ext cx="71437" cy="142875"/>
          </a:xfrm>
          <a:prstGeom prst="octagon">
            <a:avLst>
              <a:gd name="adj" fmla="val 29287"/>
            </a:avLst>
          </a:prstGeom>
          <a:solidFill>
            <a:schemeClr val="bg1"/>
          </a:solidFill>
          <a:ln w="9525">
            <a:noFill/>
            <a:miter lim="800000"/>
            <a:headEnd/>
            <a:tailEnd/>
          </a:ln>
          <a:effectLst/>
        </p:spPr>
        <p:txBody>
          <a:bodyPr wrap="none" anchor="ctr"/>
          <a:lstStyle/>
          <a:p>
            <a:endParaRPr lang="en-US"/>
          </a:p>
        </p:txBody>
      </p:sp>
      <p:sp>
        <p:nvSpPr>
          <p:cNvPr id="13" name="Freeform 12"/>
          <p:cNvSpPr>
            <a:spLocks/>
          </p:cNvSpPr>
          <p:nvPr/>
        </p:nvSpPr>
        <p:spPr bwMode="gray">
          <a:xfrm>
            <a:off x="2492375" y="1720850"/>
            <a:ext cx="1466850" cy="1157288"/>
          </a:xfrm>
          <a:custGeom>
            <a:avLst/>
            <a:gdLst/>
            <a:ahLst/>
            <a:cxnLst>
              <a:cxn ang="0">
                <a:pos x="0" y="774"/>
              </a:cxn>
              <a:cxn ang="0">
                <a:pos x="2" y="770"/>
              </a:cxn>
              <a:cxn ang="0">
                <a:pos x="8" y="754"/>
              </a:cxn>
              <a:cxn ang="0">
                <a:pos x="16" y="730"/>
              </a:cxn>
              <a:cxn ang="0">
                <a:pos x="32" y="698"/>
              </a:cxn>
              <a:cxn ang="0">
                <a:pos x="50" y="660"/>
              </a:cxn>
              <a:cxn ang="0">
                <a:pos x="76" y="618"/>
              </a:cxn>
              <a:cxn ang="0">
                <a:pos x="106" y="574"/>
              </a:cxn>
              <a:cxn ang="0">
                <a:pos x="142" y="528"/>
              </a:cxn>
              <a:cxn ang="0">
                <a:pos x="186" y="482"/>
              </a:cxn>
              <a:cxn ang="0">
                <a:pos x="236" y="438"/>
              </a:cxn>
              <a:cxn ang="0">
                <a:pos x="294" y="398"/>
              </a:cxn>
              <a:cxn ang="0">
                <a:pos x="360" y="360"/>
              </a:cxn>
              <a:cxn ang="0">
                <a:pos x="426" y="332"/>
              </a:cxn>
              <a:cxn ang="0">
                <a:pos x="488" y="314"/>
              </a:cxn>
              <a:cxn ang="0">
                <a:pos x="544" y="304"/>
              </a:cxn>
              <a:cxn ang="0">
                <a:pos x="594" y="300"/>
              </a:cxn>
              <a:cxn ang="0">
                <a:pos x="638" y="300"/>
              </a:cxn>
              <a:cxn ang="0">
                <a:pos x="678" y="304"/>
              </a:cxn>
              <a:cxn ang="0">
                <a:pos x="710" y="312"/>
              </a:cxn>
              <a:cxn ang="0">
                <a:pos x="736" y="320"/>
              </a:cxn>
              <a:cxn ang="0">
                <a:pos x="754" y="326"/>
              </a:cxn>
              <a:cxn ang="0">
                <a:pos x="766" y="332"/>
              </a:cxn>
              <a:cxn ang="0">
                <a:pos x="770" y="334"/>
              </a:cxn>
              <a:cxn ang="0">
                <a:pos x="680" y="476"/>
              </a:cxn>
              <a:cxn ang="0">
                <a:pos x="982" y="370"/>
              </a:cxn>
              <a:cxn ang="0">
                <a:pos x="912" y="0"/>
              </a:cxn>
              <a:cxn ang="0">
                <a:pos x="854" y="150"/>
              </a:cxn>
              <a:cxn ang="0">
                <a:pos x="850" y="148"/>
              </a:cxn>
              <a:cxn ang="0">
                <a:pos x="838" y="142"/>
              </a:cxn>
              <a:cxn ang="0">
                <a:pos x="822" y="134"/>
              </a:cxn>
              <a:cxn ang="0">
                <a:pos x="798" y="126"/>
              </a:cxn>
              <a:cxn ang="0">
                <a:pos x="768" y="120"/>
              </a:cxn>
              <a:cxn ang="0">
                <a:pos x="732" y="114"/>
              </a:cxn>
              <a:cxn ang="0">
                <a:pos x="692" y="110"/>
              </a:cxn>
              <a:cxn ang="0">
                <a:pos x="646" y="110"/>
              </a:cxn>
              <a:cxn ang="0">
                <a:pos x="596" y="116"/>
              </a:cxn>
              <a:cxn ang="0">
                <a:pos x="540" y="126"/>
              </a:cxn>
              <a:cxn ang="0">
                <a:pos x="482" y="146"/>
              </a:cxn>
              <a:cxn ang="0">
                <a:pos x="422" y="172"/>
              </a:cxn>
              <a:cxn ang="0">
                <a:pos x="356" y="210"/>
              </a:cxn>
              <a:cxn ang="0">
                <a:pos x="290" y="258"/>
              </a:cxn>
              <a:cxn ang="0">
                <a:pos x="230" y="310"/>
              </a:cxn>
              <a:cxn ang="0">
                <a:pos x="178" y="364"/>
              </a:cxn>
              <a:cxn ang="0">
                <a:pos x="136" y="422"/>
              </a:cxn>
              <a:cxn ang="0">
                <a:pos x="100" y="480"/>
              </a:cxn>
              <a:cxn ang="0">
                <a:pos x="72" y="536"/>
              </a:cxn>
              <a:cxn ang="0">
                <a:pos x="48" y="590"/>
              </a:cxn>
              <a:cxn ang="0">
                <a:pos x="30" y="640"/>
              </a:cxn>
              <a:cxn ang="0">
                <a:pos x="18" y="684"/>
              </a:cxn>
              <a:cxn ang="0">
                <a:pos x="8" y="722"/>
              </a:cxn>
              <a:cxn ang="0">
                <a:pos x="4" y="750"/>
              </a:cxn>
              <a:cxn ang="0">
                <a:pos x="0" y="768"/>
              </a:cxn>
              <a:cxn ang="0">
                <a:pos x="0" y="774"/>
              </a:cxn>
            </a:cxnLst>
            <a:rect l="0" t="0" r="r" b="b"/>
            <a:pathLst>
              <a:path w="982" h="774">
                <a:moveTo>
                  <a:pt x="0" y="774"/>
                </a:moveTo>
                <a:lnTo>
                  <a:pt x="2" y="770"/>
                </a:lnTo>
                <a:lnTo>
                  <a:pt x="8" y="754"/>
                </a:lnTo>
                <a:lnTo>
                  <a:pt x="16" y="730"/>
                </a:lnTo>
                <a:lnTo>
                  <a:pt x="32" y="698"/>
                </a:lnTo>
                <a:lnTo>
                  <a:pt x="50" y="660"/>
                </a:lnTo>
                <a:lnTo>
                  <a:pt x="76" y="618"/>
                </a:lnTo>
                <a:lnTo>
                  <a:pt x="106" y="574"/>
                </a:lnTo>
                <a:lnTo>
                  <a:pt x="142" y="528"/>
                </a:lnTo>
                <a:lnTo>
                  <a:pt x="186" y="482"/>
                </a:lnTo>
                <a:lnTo>
                  <a:pt x="236" y="438"/>
                </a:lnTo>
                <a:lnTo>
                  <a:pt x="294" y="398"/>
                </a:lnTo>
                <a:lnTo>
                  <a:pt x="360" y="360"/>
                </a:lnTo>
                <a:lnTo>
                  <a:pt x="426" y="332"/>
                </a:lnTo>
                <a:lnTo>
                  <a:pt x="488" y="314"/>
                </a:lnTo>
                <a:lnTo>
                  <a:pt x="544" y="304"/>
                </a:lnTo>
                <a:lnTo>
                  <a:pt x="594" y="300"/>
                </a:lnTo>
                <a:lnTo>
                  <a:pt x="638" y="300"/>
                </a:lnTo>
                <a:lnTo>
                  <a:pt x="678" y="304"/>
                </a:lnTo>
                <a:lnTo>
                  <a:pt x="710" y="312"/>
                </a:lnTo>
                <a:lnTo>
                  <a:pt x="736" y="320"/>
                </a:lnTo>
                <a:lnTo>
                  <a:pt x="754" y="326"/>
                </a:lnTo>
                <a:lnTo>
                  <a:pt x="766" y="332"/>
                </a:lnTo>
                <a:lnTo>
                  <a:pt x="770" y="334"/>
                </a:lnTo>
                <a:lnTo>
                  <a:pt x="680" y="476"/>
                </a:lnTo>
                <a:lnTo>
                  <a:pt x="982" y="370"/>
                </a:lnTo>
                <a:lnTo>
                  <a:pt x="912" y="0"/>
                </a:lnTo>
                <a:lnTo>
                  <a:pt x="854" y="150"/>
                </a:lnTo>
                <a:lnTo>
                  <a:pt x="850" y="148"/>
                </a:lnTo>
                <a:lnTo>
                  <a:pt x="838" y="142"/>
                </a:lnTo>
                <a:lnTo>
                  <a:pt x="822" y="134"/>
                </a:lnTo>
                <a:lnTo>
                  <a:pt x="798" y="126"/>
                </a:lnTo>
                <a:lnTo>
                  <a:pt x="768" y="120"/>
                </a:lnTo>
                <a:lnTo>
                  <a:pt x="732" y="114"/>
                </a:lnTo>
                <a:lnTo>
                  <a:pt x="692" y="110"/>
                </a:lnTo>
                <a:lnTo>
                  <a:pt x="646" y="110"/>
                </a:lnTo>
                <a:lnTo>
                  <a:pt x="596" y="116"/>
                </a:lnTo>
                <a:lnTo>
                  <a:pt x="540" y="126"/>
                </a:lnTo>
                <a:lnTo>
                  <a:pt x="482" y="146"/>
                </a:lnTo>
                <a:lnTo>
                  <a:pt x="422" y="172"/>
                </a:lnTo>
                <a:lnTo>
                  <a:pt x="356" y="210"/>
                </a:lnTo>
                <a:lnTo>
                  <a:pt x="290" y="258"/>
                </a:lnTo>
                <a:lnTo>
                  <a:pt x="230" y="310"/>
                </a:lnTo>
                <a:lnTo>
                  <a:pt x="178" y="364"/>
                </a:lnTo>
                <a:lnTo>
                  <a:pt x="136" y="422"/>
                </a:lnTo>
                <a:lnTo>
                  <a:pt x="100" y="480"/>
                </a:lnTo>
                <a:lnTo>
                  <a:pt x="72" y="536"/>
                </a:lnTo>
                <a:lnTo>
                  <a:pt x="48" y="590"/>
                </a:lnTo>
                <a:lnTo>
                  <a:pt x="30" y="640"/>
                </a:lnTo>
                <a:lnTo>
                  <a:pt x="18" y="684"/>
                </a:lnTo>
                <a:lnTo>
                  <a:pt x="8" y="722"/>
                </a:lnTo>
                <a:lnTo>
                  <a:pt x="4" y="750"/>
                </a:lnTo>
                <a:lnTo>
                  <a:pt x="0" y="768"/>
                </a:lnTo>
                <a:lnTo>
                  <a:pt x="0" y="774"/>
                </a:lnTo>
              </a:path>
            </a:pathLst>
          </a:custGeom>
          <a:gradFill rotWithShape="1">
            <a:gsLst>
              <a:gs pos="0">
                <a:schemeClr val="folHlink">
                  <a:gamma/>
                  <a:tint val="57647"/>
                  <a:invGamma/>
                  <a:alpha val="32001"/>
                </a:schemeClr>
              </a:gs>
              <a:gs pos="100000">
                <a:schemeClr val="folHlink"/>
              </a:gs>
            </a:gsLst>
            <a:lin ang="0" scaled="1"/>
          </a:gradFill>
          <a:ln w="12700">
            <a:noFill/>
            <a:prstDash val="solid"/>
            <a:round/>
            <a:headEnd/>
            <a:tailEnd/>
          </a:ln>
        </p:spPr>
        <p:txBody>
          <a:bodyPr/>
          <a:lstStyle/>
          <a:p>
            <a:endParaRPr lang="en-US"/>
          </a:p>
        </p:txBody>
      </p:sp>
      <p:sp>
        <p:nvSpPr>
          <p:cNvPr id="14" name="Text Box 13"/>
          <p:cNvSpPr txBox="1">
            <a:spLocks noChangeArrowheads="1"/>
          </p:cNvSpPr>
          <p:nvPr/>
        </p:nvSpPr>
        <p:spPr bwMode="gray">
          <a:xfrm>
            <a:off x="3975817" y="2486025"/>
            <a:ext cx="1186008" cy="307766"/>
          </a:xfrm>
          <a:prstGeom prst="rect">
            <a:avLst/>
          </a:prstGeom>
          <a:noFill/>
          <a:ln w="9525" algn="ctr">
            <a:noFill/>
            <a:miter lim="800000"/>
            <a:headEnd/>
            <a:tailEnd/>
          </a:ln>
          <a:effectLst/>
        </p:spPr>
        <p:txBody>
          <a:bodyPr wrap="none" lIns="91429" tIns="45715" rIns="91429" bIns="45715">
            <a:spAutoFit/>
          </a:bodyPr>
          <a:lstStyle/>
          <a:p>
            <a:pPr algn="ctr" eaLnBrk="0" hangingPunct="0"/>
            <a:r>
              <a:rPr lang="en-US" sz="1400" dirty="0" smtClean="0">
                <a:solidFill>
                  <a:schemeClr val="bg1"/>
                </a:solidFill>
              </a:rPr>
              <a:t>2015.Nov.30</a:t>
            </a:r>
            <a:endParaRPr lang="en-US" sz="1400" dirty="0">
              <a:solidFill>
                <a:schemeClr val="bg1"/>
              </a:solidFill>
            </a:endParaRPr>
          </a:p>
        </p:txBody>
      </p:sp>
      <p:sp>
        <p:nvSpPr>
          <p:cNvPr id="15" name="Text Box 14"/>
          <p:cNvSpPr txBox="1">
            <a:spLocks noChangeArrowheads="1"/>
          </p:cNvSpPr>
          <p:nvPr/>
        </p:nvSpPr>
        <p:spPr bwMode="gray">
          <a:xfrm>
            <a:off x="6503787" y="1990725"/>
            <a:ext cx="1159270" cy="307766"/>
          </a:xfrm>
          <a:prstGeom prst="rect">
            <a:avLst/>
          </a:prstGeom>
          <a:noFill/>
          <a:ln w="9525" algn="ctr">
            <a:noFill/>
            <a:miter lim="800000"/>
            <a:headEnd/>
            <a:tailEnd/>
          </a:ln>
          <a:effectLst/>
        </p:spPr>
        <p:txBody>
          <a:bodyPr wrap="none" lIns="91429" tIns="45715" rIns="91429" bIns="45715">
            <a:spAutoFit/>
          </a:bodyPr>
          <a:lstStyle/>
          <a:p>
            <a:pPr algn="ctr" eaLnBrk="0" hangingPunct="0"/>
            <a:r>
              <a:rPr lang="en-US" sz="1400" dirty="0" smtClean="0">
                <a:solidFill>
                  <a:srgbClr val="FFFFFF"/>
                </a:solidFill>
              </a:rPr>
              <a:t>2016.Oct.01</a:t>
            </a:r>
            <a:endParaRPr lang="en-US" sz="1400" dirty="0">
              <a:solidFill>
                <a:srgbClr val="FFFFFF"/>
              </a:solidFill>
            </a:endParaRPr>
          </a:p>
        </p:txBody>
      </p:sp>
      <p:grpSp>
        <p:nvGrpSpPr>
          <p:cNvPr id="16" name="Group 15"/>
          <p:cNvGrpSpPr>
            <a:grpSpLocks/>
          </p:cNvGrpSpPr>
          <p:nvPr/>
        </p:nvGrpSpPr>
        <p:grpSpPr bwMode="auto">
          <a:xfrm>
            <a:off x="914400" y="2914650"/>
            <a:ext cx="2295525" cy="3289300"/>
            <a:chOff x="576" y="1836"/>
            <a:chExt cx="1446" cy="2072"/>
          </a:xfrm>
        </p:grpSpPr>
        <p:sp>
          <p:nvSpPr>
            <p:cNvPr id="17" name="AutoShape 16"/>
            <p:cNvSpPr>
              <a:spLocks noChangeArrowheads="1"/>
            </p:cNvSpPr>
            <p:nvPr/>
          </p:nvSpPr>
          <p:spPr bwMode="auto">
            <a:xfrm>
              <a:off x="576" y="1920"/>
              <a:ext cx="1446" cy="1988"/>
            </a:xfrm>
            <a:prstGeom prst="roundRect">
              <a:avLst>
                <a:gd name="adj" fmla="val 4690"/>
              </a:avLst>
            </a:prstGeom>
            <a:noFill/>
            <a:ln w="57150">
              <a:solidFill>
                <a:schemeClr val="folHlink"/>
              </a:solidFill>
              <a:round/>
              <a:headEnd/>
              <a:tailEnd/>
            </a:ln>
            <a:effectLst/>
          </p:spPr>
          <p:txBody>
            <a:bodyPr wrap="none" anchor="ctr"/>
            <a:lstStyle/>
            <a:p>
              <a:endParaRPr lang="en-US"/>
            </a:p>
          </p:txBody>
        </p:sp>
        <p:sp>
          <p:nvSpPr>
            <p:cNvPr id="18" name="AutoShape 17"/>
            <p:cNvSpPr>
              <a:spLocks noChangeArrowheads="1"/>
            </p:cNvSpPr>
            <p:nvPr/>
          </p:nvSpPr>
          <p:spPr bwMode="gray">
            <a:xfrm>
              <a:off x="712" y="1852"/>
              <a:ext cx="1174" cy="181"/>
            </a:xfrm>
            <a:prstGeom prst="roundRect">
              <a:avLst>
                <a:gd name="adj" fmla="val 50000"/>
              </a:avLst>
            </a:prstGeom>
            <a:gradFill rotWithShape="1">
              <a:gsLst>
                <a:gs pos="0">
                  <a:schemeClr val="folHlink">
                    <a:gamma/>
                    <a:shade val="38824"/>
                    <a:invGamma/>
                  </a:schemeClr>
                </a:gs>
                <a:gs pos="50000">
                  <a:schemeClr val="folHlink"/>
                </a:gs>
                <a:gs pos="100000">
                  <a:schemeClr val="folHlink">
                    <a:gamma/>
                    <a:shade val="38824"/>
                    <a:invGamma/>
                  </a:schemeClr>
                </a:gs>
              </a:gsLst>
              <a:lin ang="5400000" scaled="1"/>
            </a:gradFill>
            <a:ln w="9525">
              <a:noFill/>
              <a:round/>
              <a:headEnd/>
              <a:tailEnd/>
            </a:ln>
            <a:effectLst/>
          </p:spPr>
          <p:txBody>
            <a:bodyPr wrap="none" anchor="ctr"/>
            <a:lstStyle/>
            <a:p>
              <a:endParaRPr lang="en-US"/>
            </a:p>
          </p:txBody>
        </p:sp>
        <p:sp>
          <p:nvSpPr>
            <p:cNvPr id="19" name="AutoShape 18"/>
            <p:cNvSpPr>
              <a:spLocks noChangeArrowheads="1"/>
            </p:cNvSpPr>
            <p:nvPr/>
          </p:nvSpPr>
          <p:spPr bwMode="auto">
            <a:xfrm flipH="1">
              <a:off x="1773" y="1897"/>
              <a:ext cx="45" cy="91"/>
            </a:xfrm>
            <a:prstGeom prst="octagon">
              <a:avLst>
                <a:gd name="adj" fmla="val 29287"/>
              </a:avLst>
            </a:prstGeom>
            <a:solidFill>
              <a:schemeClr val="bg1"/>
            </a:solidFill>
            <a:ln w="9525">
              <a:noFill/>
              <a:miter lim="800000"/>
              <a:headEnd/>
              <a:tailEnd/>
            </a:ln>
            <a:effectLst/>
          </p:spPr>
          <p:txBody>
            <a:bodyPr wrap="none" anchor="ctr"/>
            <a:lstStyle/>
            <a:p>
              <a:endParaRPr lang="en-US"/>
            </a:p>
          </p:txBody>
        </p:sp>
        <p:sp>
          <p:nvSpPr>
            <p:cNvPr id="20" name="AutoShape 19"/>
            <p:cNvSpPr>
              <a:spLocks noChangeArrowheads="1"/>
            </p:cNvSpPr>
            <p:nvPr/>
          </p:nvSpPr>
          <p:spPr bwMode="auto">
            <a:xfrm flipH="1">
              <a:off x="776" y="1897"/>
              <a:ext cx="46" cy="91"/>
            </a:xfrm>
            <a:prstGeom prst="octagon">
              <a:avLst>
                <a:gd name="adj" fmla="val 29287"/>
              </a:avLst>
            </a:prstGeom>
            <a:solidFill>
              <a:schemeClr val="bg1"/>
            </a:solidFill>
            <a:ln w="9525">
              <a:noFill/>
              <a:miter lim="800000"/>
              <a:headEnd/>
              <a:tailEnd/>
            </a:ln>
            <a:effectLst/>
          </p:spPr>
          <p:txBody>
            <a:bodyPr wrap="none" anchor="ctr"/>
            <a:lstStyle/>
            <a:p>
              <a:endParaRPr lang="en-US"/>
            </a:p>
          </p:txBody>
        </p:sp>
        <p:sp>
          <p:nvSpPr>
            <p:cNvPr id="21" name="Text Box 20"/>
            <p:cNvSpPr txBox="1">
              <a:spLocks noChangeArrowheads="1"/>
            </p:cNvSpPr>
            <p:nvPr/>
          </p:nvSpPr>
          <p:spPr bwMode="gray">
            <a:xfrm>
              <a:off x="1007" y="1836"/>
              <a:ext cx="574" cy="194"/>
            </a:xfrm>
            <a:prstGeom prst="rect">
              <a:avLst/>
            </a:prstGeom>
            <a:noFill/>
            <a:ln w="9525" algn="ctr">
              <a:noFill/>
              <a:miter lim="800000"/>
              <a:headEnd/>
              <a:tailEnd/>
            </a:ln>
            <a:effectLst/>
          </p:spPr>
          <p:txBody>
            <a:bodyPr wrap="none" lIns="91429" tIns="45715" rIns="91429" bIns="45715">
              <a:spAutoFit/>
            </a:bodyPr>
            <a:lstStyle/>
            <a:p>
              <a:pPr algn="ctr" eaLnBrk="0" hangingPunct="0"/>
              <a:r>
                <a:rPr lang="en-US" sz="1400" dirty="0" smtClean="0">
                  <a:solidFill>
                    <a:schemeClr val="bg1"/>
                  </a:solidFill>
                </a:rPr>
                <a:t>Non date</a:t>
              </a:r>
              <a:endParaRPr lang="en-US" sz="1400" dirty="0">
                <a:solidFill>
                  <a:schemeClr val="bg1"/>
                </a:solidFill>
              </a:endParaRPr>
            </a:p>
          </p:txBody>
        </p:sp>
        <p:sp>
          <p:nvSpPr>
            <p:cNvPr id="22" name="Text Box 21"/>
            <p:cNvSpPr txBox="1">
              <a:spLocks noChangeArrowheads="1"/>
            </p:cNvSpPr>
            <p:nvPr/>
          </p:nvSpPr>
          <p:spPr bwMode="auto">
            <a:xfrm>
              <a:off x="624" y="2106"/>
              <a:ext cx="1344" cy="834"/>
            </a:xfrm>
            <a:prstGeom prst="rect">
              <a:avLst/>
            </a:prstGeom>
            <a:noFill/>
            <a:ln w="9525" algn="ctr">
              <a:noFill/>
              <a:miter lim="800000"/>
              <a:headEnd/>
              <a:tailEnd/>
            </a:ln>
            <a:effectLst/>
          </p:spPr>
          <p:txBody>
            <a:bodyPr lIns="91429" tIns="45715" rIns="91429" bIns="45715">
              <a:spAutoFit/>
            </a:bodyPr>
            <a:lstStyle/>
            <a:p>
              <a:r>
                <a:rPr lang="en-US" sz="1600" dirty="0" smtClean="0"/>
                <a:t>It was reported that Malaysia and Nigeria hold RMB bonds as</a:t>
              </a:r>
            </a:p>
            <a:p>
              <a:r>
                <a:rPr lang="en-US" sz="1600" dirty="0" smtClean="0"/>
                <a:t>a part of its foreign reserves.</a:t>
              </a:r>
              <a:endParaRPr lang="en-US" sz="1600" dirty="0">
                <a:solidFill>
                  <a:srgbClr val="000000"/>
                </a:solidFill>
              </a:endParaRPr>
            </a:p>
          </p:txBody>
        </p:sp>
      </p:grpSp>
      <p:sp>
        <p:nvSpPr>
          <p:cNvPr id="23" name="Text Box 22"/>
          <p:cNvSpPr txBox="1">
            <a:spLocks noChangeArrowheads="1"/>
          </p:cNvSpPr>
          <p:nvPr/>
        </p:nvSpPr>
        <p:spPr bwMode="auto">
          <a:xfrm>
            <a:off x="3505200" y="2886075"/>
            <a:ext cx="2133600" cy="2308314"/>
          </a:xfrm>
          <a:prstGeom prst="rect">
            <a:avLst/>
          </a:prstGeom>
          <a:noFill/>
          <a:ln w="9525" algn="ctr">
            <a:noFill/>
            <a:miter lim="800000"/>
            <a:headEnd/>
            <a:tailEnd/>
          </a:ln>
          <a:effectLst/>
        </p:spPr>
        <p:txBody>
          <a:bodyPr lIns="91429" tIns="45715" rIns="91429" bIns="45715">
            <a:spAutoFit/>
          </a:bodyPr>
          <a:lstStyle/>
          <a:p>
            <a:pPr eaLnBrk="0" hangingPunct="0"/>
            <a:r>
              <a:rPr lang="en-US" dirty="0" smtClean="0"/>
              <a:t>International Monetary Fund (IMF) approved the inclusion of the RMB in its Special Drawing Rights (SDR) basket of currencies </a:t>
            </a:r>
            <a:endParaRPr lang="en-US" dirty="0">
              <a:solidFill>
                <a:srgbClr val="000000"/>
              </a:solidFill>
            </a:endParaRPr>
          </a:p>
        </p:txBody>
      </p:sp>
      <p:sp>
        <p:nvSpPr>
          <p:cNvPr id="24" name="Text Box 23"/>
          <p:cNvSpPr txBox="1">
            <a:spLocks noChangeArrowheads="1"/>
          </p:cNvSpPr>
          <p:nvPr/>
        </p:nvSpPr>
        <p:spPr bwMode="auto">
          <a:xfrm>
            <a:off x="6019800" y="2352675"/>
            <a:ext cx="2133600" cy="2862312"/>
          </a:xfrm>
          <a:prstGeom prst="rect">
            <a:avLst/>
          </a:prstGeom>
          <a:noFill/>
          <a:ln w="9525" algn="ctr">
            <a:noFill/>
            <a:miter lim="800000"/>
            <a:headEnd/>
            <a:tailEnd/>
          </a:ln>
          <a:effectLst/>
        </p:spPr>
        <p:txBody>
          <a:bodyPr lIns="91429" tIns="45715" rIns="91429" bIns="45715">
            <a:spAutoFit/>
          </a:bodyPr>
          <a:lstStyle/>
          <a:p>
            <a:pPr eaLnBrk="0" hangingPunct="0"/>
            <a:r>
              <a:rPr lang="en-US" dirty="0" smtClean="0"/>
              <a:t>RMB became the fifth currency in the International Monetary Fund’s (IMF) Special Drawing Rights (SDR) basket, joining the ranks of official reserve currencies.</a:t>
            </a:r>
            <a:r>
              <a:rPr lang="en-US" dirty="0" smtClean="0">
                <a:solidFill>
                  <a:srgbClr val="000000"/>
                </a:solidFill>
              </a:rPr>
              <a:t>.</a:t>
            </a:r>
            <a:endParaRPr lang="en-US" dirty="0">
              <a:solidFill>
                <a:srgbClr val="000000"/>
              </a:solidFill>
            </a:endParaRPr>
          </a:p>
        </p:txBody>
      </p:sp>
      <p:pic>
        <p:nvPicPr>
          <p:cNvPr id="25" name="Picture 24" descr="canstock6618701.jpg"/>
          <p:cNvPicPr>
            <a:picLocks noChangeAspect="1"/>
          </p:cNvPicPr>
          <p:nvPr/>
        </p:nvPicPr>
        <p:blipFill>
          <a:blip r:embed="rId2"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2895600" y="319088"/>
            <a:ext cx="5715000" cy="563562"/>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chemeClr val="tx2"/>
                </a:solidFill>
                <a:effectLst/>
                <a:uLnTx/>
                <a:uFillTx/>
                <a:latin typeface="+mj-lt"/>
                <a:ea typeface="+mj-ea"/>
                <a:cs typeface="+mj-cs"/>
              </a:rPr>
              <a:t>Top hints</a:t>
            </a:r>
            <a:endParaRPr kumimoji="0" lang="en-US" sz="3600" b="0" i="0" u="none" strike="noStrike" kern="0" cap="none" spc="0" normalizeH="0" baseline="0" noProof="0" dirty="0">
              <a:ln>
                <a:noFill/>
              </a:ln>
              <a:solidFill>
                <a:schemeClr val="tx2"/>
              </a:solidFill>
              <a:effectLst/>
              <a:uLnTx/>
              <a:uFillTx/>
              <a:latin typeface="+mj-lt"/>
              <a:ea typeface="+mj-ea"/>
              <a:cs typeface="+mj-cs"/>
            </a:endParaRPr>
          </a:p>
        </p:txBody>
      </p:sp>
      <p:grpSp>
        <p:nvGrpSpPr>
          <p:cNvPr id="3" name="Group 3"/>
          <p:cNvGrpSpPr>
            <a:grpSpLocks/>
          </p:cNvGrpSpPr>
          <p:nvPr/>
        </p:nvGrpSpPr>
        <p:grpSpPr bwMode="auto">
          <a:xfrm>
            <a:off x="381000" y="1143000"/>
            <a:ext cx="8763000" cy="5065711"/>
            <a:chOff x="240" y="720"/>
            <a:chExt cx="5520" cy="3191"/>
          </a:xfrm>
        </p:grpSpPr>
        <p:sp>
          <p:nvSpPr>
            <p:cNvPr id="4" name="Oval 4"/>
            <p:cNvSpPr>
              <a:spLocks noChangeArrowheads="1"/>
            </p:cNvSpPr>
            <p:nvPr/>
          </p:nvSpPr>
          <p:spPr bwMode="auto">
            <a:xfrm>
              <a:off x="1632" y="1344"/>
              <a:ext cx="2544" cy="2496"/>
            </a:xfrm>
            <a:prstGeom prst="ellipse">
              <a:avLst/>
            </a:prstGeom>
            <a:gradFill rotWithShape="1">
              <a:gsLst>
                <a:gs pos="0">
                  <a:schemeClr val="accent2"/>
                </a:gs>
                <a:gs pos="100000">
                  <a:schemeClr val="accent2">
                    <a:gamma/>
                    <a:tint val="0"/>
                    <a:invGamma/>
                  </a:schemeClr>
                </a:gs>
              </a:gsLst>
              <a:lin ang="5400000" scaled="1"/>
            </a:gradFill>
            <a:ln w="9525" algn="ctr">
              <a:solidFill>
                <a:schemeClr val="accent1"/>
              </a:solidFill>
              <a:round/>
              <a:headEnd/>
              <a:tailEnd/>
            </a:ln>
            <a:effectLst/>
          </p:spPr>
          <p:txBody>
            <a:bodyPr wrap="none" anchor="ctr"/>
            <a:lstStyle/>
            <a:p>
              <a:endParaRPr lang="en-US"/>
            </a:p>
          </p:txBody>
        </p:sp>
        <p:grpSp>
          <p:nvGrpSpPr>
            <p:cNvPr id="5" name="Group 5"/>
            <p:cNvGrpSpPr>
              <a:grpSpLocks/>
            </p:cNvGrpSpPr>
            <p:nvPr/>
          </p:nvGrpSpPr>
          <p:grpSpPr bwMode="auto">
            <a:xfrm>
              <a:off x="2256" y="1968"/>
              <a:ext cx="1296" cy="1344"/>
              <a:chOff x="2016" y="1920"/>
              <a:chExt cx="1680" cy="1680"/>
            </a:xfrm>
          </p:grpSpPr>
          <p:sp>
            <p:nvSpPr>
              <p:cNvPr id="50" name="Oval 6"/>
              <p:cNvSpPr>
                <a:spLocks noChangeArrowheads="1"/>
              </p:cNvSpPr>
              <p:nvPr/>
            </p:nvSpPr>
            <p:spPr bwMode="gray">
              <a:xfrm>
                <a:off x="2016" y="1920"/>
                <a:ext cx="1680" cy="1680"/>
              </a:xfrm>
              <a:prstGeom prst="ellipse">
                <a:avLst/>
              </a:prstGeom>
              <a:gradFill rotWithShape="1">
                <a:gsLst>
                  <a:gs pos="0">
                    <a:srgbClr val="FF6600"/>
                  </a:gs>
                  <a:gs pos="100000">
                    <a:srgbClr val="FF6600">
                      <a:gamma/>
                      <a:shade val="45490"/>
                      <a:invGamma/>
                    </a:srgbClr>
                  </a:gs>
                </a:gsLst>
                <a:lin ang="5400000" scaled="1"/>
              </a:gradFill>
              <a:ln w="9525">
                <a:solidFill>
                  <a:schemeClr val="tx1"/>
                </a:solidFill>
                <a:round/>
                <a:headEnd/>
                <a:tailEnd/>
              </a:ln>
              <a:effectLst/>
            </p:spPr>
            <p:txBody>
              <a:bodyPr wrap="none" anchor="ctr"/>
              <a:lstStyle/>
              <a:p>
                <a:endParaRPr lang="en-US"/>
              </a:p>
            </p:txBody>
          </p:sp>
          <p:sp>
            <p:nvSpPr>
              <p:cNvPr id="51" name="Freeform 7"/>
              <p:cNvSpPr>
                <a:spLocks/>
              </p:cNvSpPr>
              <p:nvPr/>
            </p:nvSpPr>
            <p:spPr bwMode="gray">
              <a:xfrm>
                <a:off x="2208" y="1948"/>
                <a:ext cx="1296" cy="634"/>
              </a:xfrm>
              <a:custGeom>
                <a:avLst/>
                <a:gdLst/>
                <a:ahLst/>
                <a:cxnLst>
                  <a:cxn ang="0">
                    <a:pos x="1301" y="401"/>
                  </a:cxn>
                  <a:cxn ang="0">
                    <a:pos x="1317" y="442"/>
                  </a:cxn>
                  <a:cxn ang="0">
                    <a:pos x="1321" y="481"/>
                  </a:cxn>
                  <a:cxn ang="0">
                    <a:pos x="1315" y="516"/>
                  </a:cxn>
                  <a:cxn ang="0">
                    <a:pos x="1298" y="550"/>
                  </a:cxn>
                  <a:cxn ang="0">
                    <a:pos x="1272" y="579"/>
                  </a:cxn>
                  <a:cxn ang="0">
                    <a:pos x="1239" y="604"/>
                  </a:cxn>
                  <a:cxn ang="0">
                    <a:pos x="1196" y="628"/>
                  </a:cxn>
                  <a:cxn ang="0">
                    <a:pos x="1147" y="649"/>
                  </a:cxn>
                  <a:cxn ang="0">
                    <a:pos x="1092" y="667"/>
                  </a:cxn>
                  <a:cxn ang="0">
                    <a:pos x="1031" y="683"/>
                  </a:cxn>
                  <a:cxn ang="0">
                    <a:pos x="967" y="694"/>
                  </a:cxn>
                  <a:cxn ang="0">
                    <a:pos x="896" y="704"/>
                  </a:cxn>
                  <a:cxn ang="0">
                    <a:pos x="824" y="710"/>
                  </a:cxn>
                  <a:cxn ang="0">
                    <a:pos x="795" y="712"/>
                  </a:cxn>
                  <a:cxn ang="0">
                    <a:pos x="476" y="712"/>
                  </a:cxn>
                  <a:cxn ang="0">
                    <a:pos x="472" y="712"/>
                  </a:cxn>
                  <a:cxn ang="0">
                    <a:pos x="409" y="708"/>
                  </a:cxn>
                  <a:cxn ang="0">
                    <a:pos x="348" y="704"/>
                  </a:cxn>
                  <a:cxn ang="0">
                    <a:pos x="290" y="696"/>
                  </a:cxn>
                  <a:cxn ang="0">
                    <a:pos x="235" y="689"/>
                  </a:cxn>
                  <a:cxn ang="0">
                    <a:pos x="186" y="677"/>
                  </a:cxn>
                  <a:cxn ang="0">
                    <a:pos x="141" y="663"/>
                  </a:cxn>
                  <a:cxn ang="0">
                    <a:pos x="102" y="648"/>
                  </a:cxn>
                  <a:cxn ang="0">
                    <a:pos x="67" y="630"/>
                  </a:cxn>
                  <a:cxn ang="0">
                    <a:pos x="39" y="608"/>
                  </a:cxn>
                  <a:cxn ang="0">
                    <a:pos x="18" y="583"/>
                  </a:cxn>
                  <a:cxn ang="0">
                    <a:pos x="6" y="554"/>
                  </a:cxn>
                  <a:cxn ang="0">
                    <a:pos x="0" y="524"/>
                  </a:cxn>
                  <a:cxn ang="0">
                    <a:pos x="0" y="520"/>
                  </a:cxn>
                  <a:cxn ang="0">
                    <a:pos x="4" y="487"/>
                  </a:cxn>
                  <a:cxn ang="0">
                    <a:pos x="16" y="446"/>
                  </a:cxn>
                  <a:cxn ang="0">
                    <a:pos x="51" y="370"/>
                  </a:cxn>
                  <a:cxn ang="0">
                    <a:pos x="94" y="299"/>
                  </a:cxn>
                  <a:cxn ang="0">
                    <a:pos x="147" y="235"/>
                  </a:cxn>
                  <a:cxn ang="0">
                    <a:pos x="204" y="176"/>
                  </a:cxn>
                  <a:cxn ang="0">
                    <a:pos x="270" y="125"/>
                  </a:cxn>
                  <a:cxn ang="0">
                    <a:pos x="341" y="82"/>
                  </a:cxn>
                  <a:cxn ang="0">
                    <a:pos x="415" y="47"/>
                  </a:cxn>
                  <a:cxn ang="0">
                    <a:pos x="497" y="21"/>
                  </a:cxn>
                  <a:cxn ang="0">
                    <a:pos x="581" y="6"/>
                  </a:cxn>
                  <a:cxn ang="0">
                    <a:pos x="667" y="0"/>
                  </a:cxn>
                  <a:cxn ang="0">
                    <a:pos x="667" y="0"/>
                  </a:cxn>
                  <a:cxn ang="0">
                    <a:pos x="759" y="6"/>
                  </a:cxn>
                  <a:cxn ang="0">
                    <a:pos x="847" y="23"/>
                  </a:cxn>
                  <a:cxn ang="0">
                    <a:pos x="932" y="53"/>
                  </a:cxn>
                  <a:cxn ang="0">
                    <a:pos x="1010" y="90"/>
                  </a:cxn>
                  <a:cxn ang="0">
                    <a:pos x="1082" y="137"/>
                  </a:cxn>
                  <a:cxn ang="0">
                    <a:pos x="1149" y="194"/>
                  </a:cxn>
                  <a:cxn ang="0">
                    <a:pos x="1208" y="256"/>
                  </a:cxn>
                  <a:cxn ang="0">
                    <a:pos x="1258" y="325"/>
                  </a:cxn>
                  <a:cxn ang="0">
                    <a:pos x="1301" y="401"/>
                  </a:cxn>
                  <a:cxn ang="0">
                    <a:pos x="1301" y="401"/>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rgbClr val="FF6600"/>
                  </a:gs>
                </a:gsLst>
                <a:lin ang="5400000" scaled="1"/>
              </a:gradFill>
              <a:ln w="0">
                <a:noFill/>
                <a:prstDash val="solid"/>
                <a:round/>
                <a:headEnd/>
                <a:tailEnd/>
              </a:ln>
            </p:spPr>
            <p:txBody>
              <a:bodyPr/>
              <a:lstStyle/>
              <a:p>
                <a:endParaRPr lang="en-US"/>
              </a:p>
            </p:txBody>
          </p:sp>
        </p:grpSp>
        <p:sp>
          <p:nvSpPr>
            <p:cNvPr id="6" name="Text Box 8"/>
            <p:cNvSpPr txBox="1">
              <a:spLocks noChangeArrowheads="1"/>
            </p:cNvSpPr>
            <p:nvPr/>
          </p:nvSpPr>
          <p:spPr bwMode="gray">
            <a:xfrm>
              <a:off x="2488" y="2496"/>
              <a:ext cx="834" cy="446"/>
            </a:xfrm>
            <a:prstGeom prst="rect">
              <a:avLst/>
            </a:prstGeom>
            <a:noFill/>
            <a:ln w="9525">
              <a:noFill/>
              <a:miter lim="800000"/>
              <a:headEnd/>
              <a:tailEnd/>
            </a:ln>
            <a:effectLst/>
          </p:spPr>
          <p:txBody>
            <a:bodyPr wrap="none">
              <a:spAutoFit/>
            </a:bodyPr>
            <a:lstStyle/>
            <a:p>
              <a:r>
                <a:rPr lang="en-US" sz="4000" dirty="0" smtClean="0">
                  <a:solidFill>
                    <a:srgbClr val="FFFF00"/>
                  </a:solidFill>
                  <a:effectLst>
                    <a:outerShdw blurRad="38100" dist="38100" dir="2700000" algn="tl">
                      <a:srgbClr val="C0C0C0"/>
                    </a:outerShdw>
                  </a:effectLst>
                </a:rPr>
                <a:t>RMB</a:t>
              </a:r>
              <a:endParaRPr lang="en-US" sz="4000" dirty="0">
                <a:solidFill>
                  <a:srgbClr val="FFFF00"/>
                </a:solidFill>
                <a:effectLst>
                  <a:outerShdw blurRad="38100" dist="38100" dir="2700000" algn="tl">
                    <a:srgbClr val="C0C0C0"/>
                  </a:outerShdw>
                </a:effectLst>
              </a:endParaRPr>
            </a:p>
          </p:txBody>
        </p:sp>
        <p:grpSp>
          <p:nvGrpSpPr>
            <p:cNvPr id="7" name="Group 9"/>
            <p:cNvGrpSpPr>
              <a:grpSpLocks/>
            </p:cNvGrpSpPr>
            <p:nvPr/>
          </p:nvGrpSpPr>
          <p:grpSpPr bwMode="auto">
            <a:xfrm>
              <a:off x="2640" y="1104"/>
              <a:ext cx="432" cy="415"/>
              <a:chOff x="2640" y="1088"/>
              <a:chExt cx="432" cy="415"/>
            </a:xfrm>
          </p:grpSpPr>
          <p:grpSp>
            <p:nvGrpSpPr>
              <p:cNvPr id="46" name="Group 10"/>
              <p:cNvGrpSpPr>
                <a:grpSpLocks/>
              </p:cNvGrpSpPr>
              <p:nvPr/>
            </p:nvGrpSpPr>
            <p:grpSpPr bwMode="auto">
              <a:xfrm>
                <a:off x="2640" y="1088"/>
                <a:ext cx="432" cy="415"/>
                <a:chOff x="2016" y="1920"/>
                <a:chExt cx="1680" cy="1680"/>
              </a:xfrm>
            </p:grpSpPr>
            <p:sp>
              <p:nvSpPr>
                <p:cNvPr id="48" name="Oval 11"/>
                <p:cNvSpPr>
                  <a:spLocks noChangeArrowheads="1"/>
                </p:cNvSpPr>
                <p:nvPr/>
              </p:nvSpPr>
              <p:spPr bwMode="gray">
                <a:xfrm>
                  <a:off x="2016" y="1920"/>
                  <a:ext cx="1680" cy="1680"/>
                </a:xfrm>
                <a:prstGeom prst="ellipse">
                  <a:avLst/>
                </a:prstGeom>
                <a:gradFill rotWithShape="1">
                  <a:gsLst>
                    <a:gs pos="0">
                      <a:schemeClr val="accent2"/>
                    </a:gs>
                    <a:gs pos="100000">
                      <a:schemeClr val="accent2">
                        <a:gamma/>
                        <a:shade val="42353"/>
                        <a:invGamma/>
                      </a:schemeClr>
                    </a:gs>
                  </a:gsLst>
                  <a:lin ang="5400000" scaled="1"/>
                </a:gradFill>
                <a:ln w="9525">
                  <a:solidFill>
                    <a:srgbClr val="000000"/>
                  </a:solidFill>
                  <a:round/>
                  <a:headEnd/>
                  <a:tailEnd/>
                </a:ln>
                <a:effectLst/>
              </p:spPr>
              <p:txBody>
                <a:bodyPr wrap="none" anchor="ctr"/>
                <a:lstStyle/>
                <a:p>
                  <a:endParaRPr lang="en-US"/>
                </a:p>
              </p:txBody>
            </p:sp>
            <p:sp>
              <p:nvSpPr>
                <p:cNvPr id="49" name="Freeform 12"/>
                <p:cNvSpPr>
                  <a:spLocks/>
                </p:cNvSpPr>
                <p:nvPr/>
              </p:nvSpPr>
              <p:spPr bwMode="gray">
                <a:xfrm>
                  <a:off x="2208" y="1948"/>
                  <a:ext cx="1296" cy="634"/>
                </a:xfrm>
                <a:custGeom>
                  <a:avLst/>
                  <a:gdLst/>
                  <a:ahLst/>
                  <a:cxnLst>
                    <a:cxn ang="0">
                      <a:pos x="1301" y="401"/>
                    </a:cxn>
                    <a:cxn ang="0">
                      <a:pos x="1317" y="442"/>
                    </a:cxn>
                    <a:cxn ang="0">
                      <a:pos x="1321" y="481"/>
                    </a:cxn>
                    <a:cxn ang="0">
                      <a:pos x="1315" y="516"/>
                    </a:cxn>
                    <a:cxn ang="0">
                      <a:pos x="1298" y="550"/>
                    </a:cxn>
                    <a:cxn ang="0">
                      <a:pos x="1272" y="579"/>
                    </a:cxn>
                    <a:cxn ang="0">
                      <a:pos x="1239" y="604"/>
                    </a:cxn>
                    <a:cxn ang="0">
                      <a:pos x="1196" y="628"/>
                    </a:cxn>
                    <a:cxn ang="0">
                      <a:pos x="1147" y="649"/>
                    </a:cxn>
                    <a:cxn ang="0">
                      <a:pos x="1092" y="667"/>
                    </a:cxn>
                    <a:cxn ang="0">
                      <a:pos x="1031" y="683"/>
                    </a:cxn>
                    <a:cxn ang="0">
                      <a:pos x="967" y="694"/>
                    </a:cxn>
                    <a:cxn ang="0">
                      <a:pos x="896" y="704"/>
                    </a:cxn>
                    <a:cxn ang="0">
                      <a:pos x="824" y="710"/>
                    </a:cxn>
                    <a:cxn ang="0">
                      <a:pos x="795" y="712"/>
                    </a:cxn>
                    <a:cxn ang="0">
                      <a:pos x="476" y="712"/>
                    </a:cxn>
                    <a:cxn ang="0">
                      <a:pos x="472" y="712"/>
                    </a:cxn>
                    <a:cxn ang="0">
                      <a:pos x="409" y="708"/>
                    </a:cxn>
                    <a:cxn ang="0">
                      <a:pos x="348" y="704"/>
                    </a:cxn>
                    <a:cxn ang="0">
                      <a:pos x="290" y="696"/>
                    </a:cxn>
                    <a:cxn ang="0">
                      <a:pos x="235" y="689"/>
                    </a:cxn>
                    <a:cxn ang="0">
                      <a:pos x="186" y="677"/>
                    </a:cxn>
                    <a:cxn ang="0">
                      <a:pos x="141" y="663"/>
                    </a:cxn>
                    <a:cxn ang="0">
                      <a:pos x="102" y="648"/>
                    </a:cxn>
                    <a:cxn ang="0">
                      <a:pos x="67" y="630"/>
                    </a:cxn>
                    <a:cxn ang="0">
                      <a:pos x="39" y="608"/>
                    </a:cxn>
                    <a:cxn ang="0">
                      <a:pos x="18" y="583"/>
                    </a:cxn>
                    <a:cxn ang="0">
                      <a:pos x="6" y="554"/>
                    </a:cxn>
                    <a:cxn ang="0">
                      <a:pos x="0" y="524"/>
                    </a:cxn>
                    <a:cxn ang="0">
                      <a:pos x="0" y="520"/>
                    </a:cxn>
                    <a:cxn ang="0">
                      <a:pos x="4" y="487"/>
                    </a:cxn>
                    <a:cxn ang="0">
                      <a:pos x="16" y="446"/>
                    </a:cxn>
                    <a:cxn ang="0">
                      <a:pos x="51" y="370"/>
                    </a:cxn>
                    <a:cxn ang="0">
                      <a:pos x="94" y="299"/>
                    </a:cxn>
                    <a:cxn ang="0">
                      <a:pos x="147" y="235"/>
                    </a:cxn>
                    <a:cxn ang="0">
                      <a:pos x="204" y="176"/>
                    </a:cxn>
                    <a:cxn ang="0">
                      <a:pos x="270" y="125"/>
                    </a:cxn>
                    <a:cxn ang="0">
                      <a:pos x="341" y="82"/>
                    </a:cxn>
                    <a:cxn ang="0">
                      <a:pos x="415" y="47"/>
                    </a:cxn>
                    <a:cxn ang="0">
                      <a:pos x="497" y="21"/>
                    </a:cxn>
                    <a:cxn ang="0">
                      <a:pos x="581" y="6"/>
                    </a:cxn>
                    <a:cxn ang="0">
                      <a:pos x="667" y="0"/>
                    </a:cxn>
                    <a:cxn ang="0">
                      <a:pos x="667" y="0"/>
                    </a:cxn>
                    <a:cxn ang="0">
                      <a:pos x="759" y="6"/>
                    </a:cxn>
                    <a:cxn ang="0">
                      <a:pos x="847" y="23"/>
                    </a:cxn>
                    <a:cxn ang="0">
                      <a:pos x="932" y="53"/>
                    </a:cxn>
                    <a:cxn ang="0">
                      <a:pos x="1010" y="90"/>
                    </a:cxn>
                    <a:cxn ang="0">
                      <a:pos x="1082" y="137"/>
                    </a:cxn>
                    <a:cxn ang="0">
                      <a:pos x="1149" y="194"/>
                    </a:cxn>
                    <a:cxn ang="0">
                      <a:pos x="1208" y="256"/>
                    </a:cxn>
                    <a:cxn ang="0">
                      <a:pos x="1258" y="325"/>
                    </a:cxn>
                    <a:cxn ang="0">
                      <a:pos x="1301" y="401"/>
                    </a:cxn>
                    <a:cxn ang="0">
                      <a:pos x="1301" y="401"/>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chemeClr val="accent2"/>
                    </a:gs>
                  </a:gsLst>
                  <a:lin ang="5400000" scaled="1"/>
                </a:gradFill>
                <a:ln w="0">
                  <a:noFill/>
                  <a:prstDash val="solid"/>
                  <a:round/>
                  <a:headEnd/>
                  <a:tailEnd/>
                </a:ln>
              </p:spPr>
              <p:txBody>
                <a:bodyPr/>
                <a:lstStyle/>
                <a:p>
                  <a:endParaRPr lang="en-US"/>
                </a:p>
              </p:txBody>
            </p:sp>
          </p:grpSp>
          <p:sp>
            <p:nvSpPr>
              <p:cNvPr id="47" name="Text Box 13"/>
              <p:cNvSpPr txBox="1">
                <a:spLocks noChangeArrowheads="1"/>
              </p:cNvSpPr>
              <p:nvPr/>
            </p:nvSpPr>
            <p:spPr bwMode="gray">
              <a:xfrm>
                <a:off x="2734" y="1152"/>
                <a:ext cx="262" cy="288"/>
              </a:xfrm>
              <a:prstGeom prst="rect">
                <a:avLst/>
              </a:prstGeom>
              <a:noFill/>
              <a:ln w="9525" algn="ctr">
                <a:noFill/>
                <a:miter lim="800000"/>
                <a:headEnd/>
                <a:tailEnd/>
              </a:ln>
              <a:effectLst/>
            </p:spPr>
            <p:txBody>
              <a:bodyPr wrap="none">
                <a:spAutoFit/>
              </a:bodyPr>
              <a:lstStyle/>
              <a:p>
                <a:r>
                  <a:rPr lang="en-US" sz="2400" dirty="0">
                    <a:solidFill>
                      <a:srgbClr val="FFFFFF"/>
                    </a:solidFill>
                    <a:effectLst>
                      <a:outerShdw blurRad="38100" dist="38100" dir="2700000" algn="tl">
                        <a:srgbClr val="C0C0C0"/>
                      </a:outerShdw>
                    </a:effectLst>
                    <a:latin typeface="Verdana" pitchFamily="34" charset="0"/>
                  </a:rPr>
                  <a:t>B</a:t>
                </a:r>
              </a:p>
            </p:txBody>
          </p:sp>
        </p:grpSp>
        <p:grpSp>
          <p:nvGrpSpPr>
            <p:cNvPr id="8" name="Group 14"/>
            <p:cNvGrpSpPr>
              <a:grpSpLocks/>
            </p:cNvGrpSpPr>
            <p:nvPr/>
          </p:nvGrpSpPr>
          <p:grpSpPr bwMode="auto">
            <a:xfrm>
              <a:off x="2236" y="3191"/>
              <a:ext cx="201" cy="176"/>
              <a:chOff x="2236" y="3191"/>
              <a:chExt cx="201" cy="176"/>
            </a:xfrm>
          </p:grpSpPr>
          <p:sp>
            <p:nvSpPr>
              <p:cNvPr id="44" name="Oval 15"/>
              <p:cNvSpPr>
                <a:spLocks noChangeArrowheads="1"/>
              </p:cNvSpPr>
              <p:nvPr/>
            </p:nvSpPr>
            <p:spPr bwMode="gray">
              <a:xfrm rot="18227093">
                <a:off x="2239" y="3282"/>
                <a:ext cx="82" cy="87"/>
              </a:xfrm>
              <a:prstGeom prst="ellipse">
                <a:avLst/>
              </a:prstGeom>
              <a:gradFill rotWithShape="1">
                <a:gsLst>
                  <a:gs pos="0">
                    <a:schemeClr val="folHlink"/>
                  </a:gs>
                  <a:gs pos="100000">
                    <a:schemeClr val="folHlink">
                      <a:gamma/>
                      <a:shade val="66667"/>
                      <a:invGamma/>
                    </a:schemeClr>
                  </a:gs>
                </a:gsLst>
                <a:path path="shape">
                  <a:fillToRect l="50000" t="50000" r="50000" b="50000"/>
                </a:path>
              </a:gradFill>
              <a:ln w="9525">
                <a:solidFill>
                  <a:srgbClr val="000000"/>
                </a:solidFill>
                <a:round/>
                <a:headEnd/>
                <a:tailEnd/>
              </a:ln>
              <a:effectLst/>
            </p:spPr>
            <p:txBody>
              <a:bodyPr wrap="none" anchor="ctr"/>
              <a:lstStyle/>
              <a:p>
                <a:endParaRPr lang="en-US"/>
              </a:p>
            </p:txBody>
          </p:sp>
          <p:sp>
            <p:nvSpPr>
              <p:cNvPr id="45" name="Oval 16"/>
              <p:cNvSpPr>
                <a:spLocks noChangeArrowheads="1"/>
              </p:cNvSpPr>
              <p:nvPr/>
            </p:nvSpPr>
            <p:spPr bwMode="gray">
              <a:xfrm rot="18227093">
                <a:off x="2353" y="3188"/>
                <a:ext cx="82" cy="87"/>
              </a:xfrm>
              <a:prstGeom prst="ellipse">
                <a:avLst/>
              </a:prstGeom>
              <a:gradFill rotWithShape="1">
                <a:gsLst>
                  <a:gs pos="0">
                    <a:schemeClr val="folHlink"/>
                  </a:gs>
                  <a:gs pos="100000">
                    <a:schemeClr val="folHlink">
                      <a:gamma/>
                      <a:shade val="66667"/>
                      <a:invGamma/>
                    </a:schemeClr>
                  </a:gs>
                </a:gsLst>
                <a:path path="shape">
                  <a:fillToRect l="50000" t="50000" r="50000" b="50000"/>
                </a:path>
              </a:gradFill>
              <a:ln w="9525">
                <a:solidFill>
                  <a:srgbClr val="000000"/>
                </a:solidFill>
                <a:round/>
                <a:headEnd/>
                <a:tailEnd/>
              </a:ln>
              <a:effectLst/>
            </p:spPr>
            <p:txBody>
              <a:bodyPr wrap="none" anchor="ctr"/>
              <a:lstStyle/>
              <a:p>
                <a:endParaRPr lang="en-US"/>
              </a:p>
            </p:txBody>
          </p:sp>
        </p:grpSp>
        <p:grpSp>
          <p:nvGrpSpPr>
            <p:cNvPr id="9" name="Group 17"/>
            <p:cNvGrpSpPr>
              <a:grpSpLocks/>
            </p:cNvGrpSpPr>
            <p:nvPr/>
          </p:nvGrpSpPr>
          <p:grpSpPr bwMode="auto">
            <a:xfrm>
              <a:off x="1824" y="3357"/>
              <a:ext cx="432" cy="432"/>
              <a:chOff x="1824" y="3357"/>
              <a:chExt cx="432" cy="432"/>
            </a:xfrm>
          </p:grpSpPr>
          <p:grpSp>
            <p:nvGrpSpPr>
              <p:cNvPr id="40" name="Group 18"/>
              <p:cNvGrpSpPr>
                <a:grpSpLocks/>
              </p:cNvGrpSpPr>
              <p:nvPr/>
            </p:nvGrpSpPr>
            <p:grpSpPr bwMode="auto">
              <a:xfrm>
                <a:off x="1824" y="3357"/>
                <a:ext cx="432" cy="432"/>
                <a:chOff x="2016" y="1920"/>
                <a:chExt cx="1680" cy="1680"/>
              </a:xfrm>
            </p:grpSpPr>
            <p:sp>
              <p:nvSpPr>
                <p:cNvPr id="42" name="Oval 19"/>
                <p:cNvSpPr>
                  <a:spLocks noChangeArrowheads="1"/>
                </p:cNvSpPr>
                <p:nvPr/>
              </p:nvSpPr>
              <p:spPr bwMode="gray">
                <a:xfrm>
                  <a:off x="2016" y="1920"/>
                  <a:ext cx="1680" cy="1680"/>
                </a:xfrm>
                <a:prstGeom prst="ellipse">
                  <a:avLst/>
                </a:prstGeom>
                <a:gradFill rotWithShape="1">
                  <a:gsLst>
                    <a:gs pos="0">
                      <a:schemeClr val="folHlink"/>
                    </a:gs>
                    <a:gs pos="100000">
                      <a:schemeClr val="folHlink">
                        <a:gamma/>
                        <a:shade val="24314"/>
                        <a:invGamma/>
                      </a:schemeClr>
                    </a:gs>
                  </a:gsLst>
                  <a:lin ang="5400000" scaled="1"/>
                </a:gradFill>
                <a:ln w="9525">
                  <a:solidFill>
                    <a:srgbClr val="000000"/>
                  </a:solidFill>
                  <a:round/>
                  <a:headEnd/>
                  <a:tailEnd/>
                </a:ln>
                <a:effectLst/>
              </p:spPr>
              <p:txBody>
                <a:bodyPr wrap="none" anchor="ctr"/>
                <a:lstStyle/>
                <a:p>
                  <a:endParaRPr lang="en-US"/>
                </a:p>
              </p:txBody>
            </p:sp>
            <p:sp>
              <p:nvSpPr>
                <p:cNvPr id="43" name="Freeform 20"/>
                <p:cNvSpPr>
                  <a:spLocks/>
                </p:cNvSpPr>
                <p:nvPr/>
              </p:nvSpPr>
              <p:spPr bwMode="gray">
                <a:xfrm>
                  <a:off x="2208" y="1948"/>
                  <a:ext cx="1296" cy="634"/>
                </a:xfrm>
                <a:custGeom>
                  <a:avLst/>
                  <a:gdLst/>
                  <a:ahLst/>
                  <a:cxnLst>
                    <a:cxn ang="0">
                      <a:pos x="1301" y="401"/>
                    </a:cxn>
                    <a:cxn ang="0">
                      <a:pos x="1317" y="442"/>
                    </a:cxn>
                    <a:cxn ang="0">
                      <a:pos x="1321" y="481"/>
                    </a:cxn>
                    <a:cxn ang="0">
                      <a:pos x="1315" y="516"/>
                    </a:cxn>
                    <a:cxn ang="0">
                      <a:pos x="1298" y="550"/>
                    </a:cxn>
                    <a:cxn ang="0">
                      <a:pos x="1272" y="579"/>
                    </a:cxn>
                    <a:cxn ang="0">
                      <a:pos x="1239" y="604"/>
                    </a:cxn>
                    <a:cxn ang="0">
                      <a:pos x="1196" y="628"/>
                    </a:cxn>
                    <a:cxn ang="0">
                      <a:pos x="1147" y="649"/>
                    </a:cxn>
                    <a:cxn ang="0">
                      <a:pos x="1092" y="667"/>
                    </a:cxn>
                    <a:cxn ang="0">
                      <a:pos x="1031" y="683"/>
                    </a:cxn>
                    <a:cxn ang="0">
                      <a:pos x="967" y="694"/>
                    </a:cxn>
                    <a:cxn ang="0">
                      <a:pos x="896" y="704"/>
                    </a:cxn>
                    <a:cxn ang="0">
                      <a:pos x="824" y="710"/>
                    </a:cxn>
                    <a:cxn ang="0">
                      <a:pos x="795" y="712"/>
                    </a:cxn>
                    <a:cxn ang="0">
                      <a:pos x="476" y="712"/>
                    </a:cxn>
                    <a:cxn ang="0">
                      <a:pos x="472" y="712"/>
                    </a:cxn>
                    <a:cxn ang="0">
                      <a:pos x="409" y="708"/>
                    </a:cxn>
                    <a:cxn ang="0">
                      <a:pos x="348" y="704"/>
                    </a:cxn>
                    <a:cxn ang="0">
                      <a:pos x="290" y="696"/>
                    </a:cxn>
                    <a:cxn ang="0">
                      <a:pos x="235" y="689"/>
                    </a:cxn>
                    <a:cxn ang="0">
                      <a:pos x="186" y="677"/>
                    </a:cxn>
                    <a:cxn ang="0">
                      <a:pos x="141" y="663"/>
                    </a:cxn>
                    <a:cxn ang="0">
                      <a:pos x="102" y="648"/>
                    </a:cxn>
                    <a:cxn ang="0">
                      <a:pos x="67" y="630"/>
                    </a:cxn>
                    <a:cxn ang="0">
                      <a:pos x="39" y="608"/>
                    </a:cxn>
                    <a:cxn ang="0">
                      <a:pos x="18" y="583"/>
                    </a:cxn>
                    <a:cxn ang="0">
                      <a:pos x="6" y="554"/>
                    </a:cxn>
                    <a:cxn ang="0">
                      <a:pos x="0" y="524"/>
                    </a:cxn>
                    <a:cxn ang="0">
                      <a:pos x="0" y="520"/>
                    </a:cxn>
                    <a:cxn ang="0">
                      <a:pos x="4" y="487"/>
                    </a:cxn>
                    <a:cxn ang="0">
                      <a:pos x="16" y="446"/>
                    </a:cxn>
                    <a:cxn ang="0">
                      <a:pos x="51" y="370"/>
                    </a:cxn>
                    <a:cxn ang="0">
                      <a:pos x="94" y="299"/>
                    </a:cxn>
                    <a:cxn ang="0">
                      <a:pos x="147" y="235"/>
                    </a:cxn>
                    <a:cxn ang="0">
                      <a:pos x="204" y="176"/>
                    </a:cxn>
                    <a:cxn ang="0">
                      <a:pos x="270" y="125"/>
                    </a:cxn>
                    <a:cxn ang="0">
                      <a:pos x="341" y="82"/>
                    </a:cxn>
                    <a:cxn ang="0">
                      <a:pos x="415" y="47"/>
                    </a:cxn>
                    <a:cxn ang="0">
                      <a:pos x="497" y="21"/>
                    </a:cxn>
                    <a:cxn ang="0">
                      <a:pos x="581" y="6"/>
                    </a:cxn>
                    <a:cxn ang="0">
                      <a:pos x="667" y="0"/>
                    </a:cxn>
                    <a:cxn ang="0">
                      <a:pos x="667" y="0"/>
                    </a:cxn>
                    <a:cxn ang="0">
                      <a:pos x="759" y="6"/>
                    </a:cxn>
                    <a:cxn ang="0">
                      <a:pos x="847" y="23"/>
                    </a:cxn>
                    <a:cxn ang="0">
                      <a:pos x="932" y="53"/>
                    </a:cxn>
                    <a:cxn ang="0">
                      <a:pos x="1010" y="90"/>
                    </a:cxn>
                    <a:cxn ang="0">
                      <a:pos x="1082" y="137"/>
                    </a:cxn>
                    <a:cxn ang="0">
                      <a:pos x="1149" y="194"/>
                    </a:cxn>
                    <a:cxn ang="0">
                      <a:pos x="1208" y="256"/>
                    </a:cxn>
                    <a:cxn ang="0">
                      <a:pos x="1258" y="325"/>
                    </a:cxn>
                    <a:cxn ang="0">
                      <a:pos x="1301" y="401"/>
                    </a:cxn>
                    <a:cxn ang="0">
                      <a:pos x="1301" y="401"/>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chemeClr val="folHlink"/>
                    </a:gs>
                  </a:gsLst>
                  <a:lin ang="5400000" scaled="1"/>
                </a:gradFill>
                <a:ln w="0">
                  <a:noFill/>
                  <a:prstDash val="solid"/>
                  <a:round/>
                  <a:headEnd/>
                  <a:tailEnd/>
                </a:ln>
              </p:spPr>
              <p:txBody>
                <a:bodyPr/>
                <a:lstStyle/>
                <a:p>
                  <a:endParaRPr lang="en-US"/>
                </a:p>
              </p:txBody>
            </p:sp>
          </p:grpSp>
          <p:sp>
            <p:nvSpPr>
              <p:cNvPr id="41" name="Text Box 21"/>
              <p:cNvSpPr txBox="1">
                <a:spLocks noChangeArrowheads="1"/>
              </p:cNvSpPr>
              <p:nvPr/>
            </p:nvSpPr>
            <p:spPr bwMode="gray">
              <a:xfrm>
                <a:off x="1911" y="3438"/>
                <a:ext cx="247" cy="288"/>
              </a:xfrm>
              <a:prstGeom prst="rect">
                <a:avLst/>
              </a:prstGeom>
              <a:noFill/>
              <a:ln w="9525" algn="ctr">
                <a:noFill/>
                <a:miter lim="800000"/>
                <a:headEnd/>
                <a:tailEnd/>
              </a:ln>
              <a:effectLst/>
            </p:spPr>
            <p:txBody>
              <a:bodyPr wrap="none">
                <a:spAutoFit/>
              </a:bodyPr>
              <a:lstStyle/>
              <a:p>
                <a:r>
                  <a:rPr lang="en-US" sz="2400">
                    <a:solidFill>
                      <a:srgbClr val="FFFFFF"/>
                    </a:solidFill>
                    <a:effectLst>
                      <a:outerShdw blurRad="38100" dist="38100" dir="2700000" algn="tl">
                        <a:srgbClr val="C0C0C0"/>
                      </a:outerShdw>
                    </a:effectLst>
                    <a:latin typeface="Verdana" pitchFamily="34" charset="0"/>
                  </a:rPr>
                  <a:t>E</a:t>
                </a:r>
              </a:p>
            </p:txBody>
          </p:sp>
        </p:grpSp>
        <p:grpSp>
          <p:nvGrpSpPr>
            <p:cNvPr id="10" name="Group 22"/>
            <p:cNvGrpSpPr>
              <a:grpSpLocks/>
            </p:cNvGrpSpPr>
            <p:nvPr/>
          </p:nvGrpSpPr>
          <p:grpSpPr bwMode="auto">
            <a:xfrm>
              <a:off x="3938" y="1968"/>
              <a:ext cx="430" cy="437"/>
              <a:chOff x="3938" y="1968"/>
              <a:chExt cx="430" cy="437"/>
            </a:xfrm>
          </p:grpSpPr>
          <p:grpSp>
            <p:nvGrpSpPr>
              <p:cNvPr id="36" name="Group 23"/>
              <p:cNvGrpSpPr>
                <a:grpSpLocks/>
              </p:cNvGrpSpPr>
              <p:nvPr/>
            </p:nvGrpSpPr>
            <p:grpSpPr bwMode="auto">
              <a:xfrm>
                <a:off x="3938" y="1968"/>
                <a:ext cx="430" cy="437"/>
                <a:chOff x="2016" y="1920"/>
                <a:chExt cx="1680" cy="1680"/>
              </a:xfrm>
            </p:grpSpPr>
            <p:sp>
              <p:nvSpPr>
                <p:cNvPr id="38" name="Oval 24"/>
                <p:cNvSpPr>
                  <a:spLocks noChangeArrowheads="1"/>
                </p:cNvSpPr>
                <p:nvPr/>
              </p:nvSpPr>
              <p:spPr bwMode="gray">
                <a:xfrm>
                  <a:off x="2016" y="1920"/>
                  <a:ext cx="1680" cy="1680"/>
                </a:xfrm>
                <a:prstGeom prst="ellipse">
                  <a:avLst/>
                </a:prstGeom>
                <a:gradFill rotWithShape="1">
                  <a:gsLst>
                    <a:gs pos="0">
                      <a:schemeClr val="hlink"/>
                    </a:gs>
                    <a:gs pos="100000">
                      <a:schemeClr val="hlink">
                        <a:gamma/>
                        <a:tint val="57647"/>
                        <a:invGamma/>
                      </a:schemeClr>
                    </a:gs>
                  </a:gsLst>
                  <a:lin ang="5400000" scaled="1"/>
                </a:gradFill>
                <a:ln w="9525">
                  <a:solidFill>
                    <a:srgbClr val="000000"/>
                  </a:solidFill>
                  <a:round/>
                  <a:headEnd/>
                  <a:tailEnd/>
                </a:ln>
                <a:effectLst/>
              </p:spPr>
              <p:txBody>
                <a:bodyPr wrap="none" anchor="ctr"/>
                <a:lstStyle/>
                <a:p>
                  <a:endParaRPr lang="en-US"/>
                </a:p>
              </p:txBody>
            </p:sp>
            <p:sp>
              <p:nvSpPr>
                <p:cNvPr id="39" name="Freeform 25"/>
                <p:cNvSpPr>
                  <a:spLocks/>
                </p:cNvSpPr>
                <p:nvPr/>
              </p:nvSpPr>
              <p:spPr bwMode="gray">
                <a:xfrm>
                  <a:off x="2208" y="1948"/>
                  <a:ext cx="1296" cy="634"/>
                </a:xfrm>
                <a:custGeom>
                  <a:avLst/>
                  <a:gdLst/>
                  <a:ahLst/>
                  <a:cxnLst>
                    <a:cxn ang="0">
                      <a:pos x="1301" y="401"/>
                    </a:cxn>
                    <a:cxn ang="0">
                      <a:pos x="1317" y="442"/>
                    </a:cxn>
                    <a:cxn ang="0">
                      <a:pos x="1321" y="481"/>
                    </a:cxn>
                    <a:cxn ang="0">
                      <a:pos x="1315" y="516"/>
                    </a:cxn>
                    <a:cxn ang="0">
                      <a:pos x="1298" y="550"/>
                    </a:cxn>
                    <a:cxn ang="0">
                      <a:pos x="1272" y="579"/>
                    </a:cxn>
                    <a:cxn ang="0">
                      <a:pos x="1239" y="604"/>
                    </a:cxn>
                    <a:cxn ang="0">
                      <a:pos x="1196" y="628"/>
                    </a:cxn>
                    <a:cxn ang="0">
                      <a:pos x="1147" y="649"/>
                    </a:cxn>
                    <a:cxn ang="0">
                      <a:pos x="1092" y="667"/>
                    </a:cxn>
                    <a:cxn ang="0">
                      <a:pos x="1031" y="683"/>
                    </a:cxn>
                    <a:cxn ang="0">
                      <a:pos x="967" y="694"/>
                    </a:cxn>
                    <a:cxn ang="0">
                      <a:pos x="896" y="704"/>
                    </a:cxn>
                    <a:cxn ang="0">
                      <a:pos x="824" y="710"/>
                    </a:cxn>
                    <a:cxn ang="0">
                      <a:pos x="795" y="712"/>
                    </a:cxn>
                    <a:cxn ang="0">
                      <a:pos x="476" y="712"/>
                    </a:cxn>
                    <a:cxn ang="0">
                      <a:pos x="472" y="712"/>
                    </a:cxn>
                    <a:cxn ang="0">
                      <a:pos x="409" y="708"/>
                    </a:cxn>
                    <a:cxn ang="0">
                      <a:pos x="348" y="704"/>
                    </a:cxn>
                    <a:cxn ang="0">
                      <a:pos x="290" y="696"/>
                    </a:cxn>
                    <a:cxn ang="0">
                      <a:pos x="235" y="689"/>
                    </a:cxn>
                    <a:cxn ang="0">
                      <a:pos x="186" y="677"/>
                    </a:cxn>
                    <a:cxn ang="0">
                      <a:pos x="141" y="663"/>
                    </a:cxn>
                    <a:cxn ang="0">
                      <a:pos x="102" y="648"/>
                    </a:cxn>
                    <a:cxn ang="0">
                      <a:pos x="67" y="630"/>
                    </a:cxn>
                    <a:cxn ang="0">
                      <a:pos x="39" y="608"/>
                    </a:cxn>
                    <a:cxn ang="0">
                      <a:pos x="18" y="583"/>
                    </a:cxn>
                    <a:cxn ang="0">
                      <a:pos x="6" y="554"/>
                    </a:cxn>
                    <a:cxn ang="0">
                      <a:pos x="0" y="524"/>
                    </a:cxn>
                    <a:cxn ang="0">
                      <a:pos x="0" y="520"/>
                    </a:cxn>
                    <a:cxn ang="0">
                      <a:pos x="4" y="487"/>
                    </a:cxn>
                    <a:cxn ang="0">
                      <a:pos x="16" y="446"/>
                    </a:cxn>
                    <a:cxn ang="0">
                      <a:pos x="51" y="370"/>
                    </a:cxn>
                    <a:cxn ang="0">
                      <a:pos x="94" y="299"/>
                    </a:cxn>
                    <a:cxn ang="0">
                      <a:pos x="147" y="235"/>
                    </a:cxn>
                    <a:cxn ang="0">
                      <a:pos x="204" y="176"/>
                    </a:cxn>
                    <a:cxn ang="0">
                      <a:pos x="270" y="125"/>
                    </a:cxn>
                    <a:cxn ang="0">
                      <a:pos x="341" y="82"/>
                    </a:cxn>
                    <a:cxn ang="0">
                      <a:pos x="415" y="47"/>
                    </a:cxn>
                    <a:cxn ang="0">
                      <a:pos x="497" y="21"/>
                    </a:cxn>
                    <a:cxn ang="0">
                      <a:pos x="581" y="6"/>
                    </a:cxn>
                    <a:cxn ang="0">
                      <a:pos x="667" y="0"/>
                    </a:cxn>
                    <a:cxn ang="0">
                      <a:pos x="667" y="0"/>
                    </a:cxn>
                    <a:cxn ang="0">
                      <a:pos x="759" y="6"/>
                    </a:cxn>
                    <a:cxn ang="0">
                      <a:pos x="847" y="23"/>
                    </a:cxn>
                    <a:cxn ang="0">
                      <a:pos x="932" y="53"/>
                    </a:cxn>
                    <a:cxn ang="0">
                      <a:pos x="1010" y="90"/>
                    </a:cxn>
                    <a:cxn ang="0">
                      <a:pos x="1082" y="137"/>
                    </a:cxn>
                    <a:cxn ang="0">
                      <a:pos x="1149" y="194"/>
                    </a:cxn>
                    <a:cxn ang="0">
                      <a:pos x="1208" y="256"/>
                    </a:cxn>
                    <a:cxn ang="0">
                      <a:pos x="1258" y="325"/>
                    </a:cxn>
                    <a:cxn ang="0">
                      <a:pos x="1301" y="401"/>
                    </a:cxn>
                    <a:cxn ang="0">
                      <a:pos x="1301" y="401"/>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chemeClr val="hlink"/>
                    </a:gs>
                  </a:gsLst>
                  <a:lin ang="5400000" scaled="1"/>
                </a:gradFill>
                <a:ln w="0">
                  <a:noFill/>
                  <a:prstDash val="solid"/>
                  <a:round/>
                  <a:headEnd/>
                  <a:tailEnd/>
                </a:ln>
              </p:spPr>
              <p:txBody>
                <a:bodyPr/>
                <a:lstStyle/>
                <a:p>
                  <a:endParaRPr lang="en-US"/>
                </a:p>
              </p:txBody>
            </p:sp>
          </p:grpSp>
          <p:sp>
            <p:nvSpPr>
              <p:cNvPr id="37" name="Text Box 26"/>
              <p:cNvSpPr txBox="1">
                <a:spLocks noChangeArrowheads="1"/>
              </p:cNvSpPr>
              <p:nvPr/>
            </p:nvSpPr>
            <p:spPr bwMode="gray">
              <a:xfrm>
                <a:off x="4020" y="2028"/>
                <a:ext cx="255" cy="288"/>
              </a:xfrm>
              <a:prstGeom prst="rect">
                <a:avLst/>
              </a:prstGeom>
              <a:noFill/>
              <a:ln w="9525" algn="ctr">
                <a:noFill/>
                <a:miter lim="800000"/>
                <a:headEnd/>
                <a:tailEnd/>
              </a:ln>
              <a:effectLst/>
            </p:spPr>
            <p:txBody>
              <a:bodyPr wrap="none">
                <a:spAutoFit/>
              </a:bodyPr>
              <a:lstStyle/>
              <a:p>
                <a:r>
                  <a:rPr lang="en-US" sz="2400">
                    <a:solidFill>
                      <a:srgbClr val="FFFFFF"/>
                    </a:solidFill>
                    <a:effectLst>
                      <a:outerShdw blurRad="38100" dist="38100" dir="2700000" algn="tl">
                        <a:srgbClr val="C0C0C0"/>
                      </a:outerShdw>
                    </a:effectLst>
                    <a:latin typeface="Verdana" pitchFamily="34" charset="0"/>
                  </a:rPr>
                  <a:t>C</a:t>
                </a:r>
              </a:p>
            </p:txBody>
          </p:sp>
        </p:grpSp>
        <p:grpSp>
          <p:nvGrpSpPr>
            <p:cNvPr id="11" name="Group 27"/>
            <p:cNvGrpSpPr>
              <a:grpSpLocks/>
            </p:cNvGrpSpPr>
            <p:nvPr/>
          </p:nvGrpSpPr>
          <p:grpSpPr bwMode="auto">
            <a:xfrm>
              <a:off x="3552" y="3360"/>
              <a:ext cx="412" cy="392"/>
              <a:chOff x="3552" y="3339"/>
              <a:chExt cx="412" cy="392"/>
            </a:xfrm>
          </p:grpSpPr>
          <p:grpSp>
            <p:nvGrpSpPr>
              <p:cNvPr id="32" name="Group 28"/>
              <p:cNvGrpSpPr>
                <a:grpSpLocks/>
              </p:cNvGrpSpPr>
              <p:nvPr/>
            </p:nvGrpSpPr>
            <p:grpSpPr bwMode="auto">
              <a:xfrm>
                <a:off x="3552" y="3339"/>
                <a:ext cx="412" cy="392"/>
                <a:chOff x="2016" y="1920"/>
                <a:chExt cx="1680" cy="1680"/>
              </a:xfrm>
            </p:grpSpPr>
            <p:sp>
              <p:nvSpPr>
                <p:cNvPr id="34" name="Oval 29"/>
                <p:cNvSpPr>
                  <a:spLocks noChangeArrowheads="1"/>
                </p:cNvSpPr>
                <p:nvPr/>
              </p:nvSpPr>
              <p:spPr bwMode="gray">
                <a:xfrm>
                  <a:off x="2016" y="1920"/>
                  <a:ext cx="1680" cy="1680"/>
                </a:xfrm>
                <a:prstGeom prst="ellipse">
                  <a:avLst/>
                </a:prstGeom>
                <a:gradFill rotWithShape="1">
                  <a:gsLst>
                    <a:gs pos="0">
                      <a:schemeClr val="bg2"/>
                    </a:gs>
                    <a:gs pos="100000">
                      <a:schemeClr val="bg2">
                        <a:gamma/>
                        <a:shade val="45490"/>
                        <a:invGamma/>
                      </a:schemeClr>
                    </a:gs>
                  </a:gsLst>
                  <a:lin ang="5400000" scaled="1"/>
                </a:gradFill>
                <a:ln w="9525">
                  <a:solidFill>
                    <a:srgbClr val="000000"/>
                  </a:solidFill>
                  <a:round/>
                  <a:headEnd/>
                  <a:tailEnd/>
                </a:ln>
                <a:effectLst/>
              </p:spPr>
              <p:txBody>
                <a:bodyPr wrap="none" anchor="ctr"/>
                <a:lstStyle/>
                <a:p>
                  <a:endParaRPr lang="en-US"/>
                </a:p>
              </p:txBody>
            </p:sp>
            <p:sp>
              <p:nvSpPr>
                <p:cNvPr id="35" name="Freeform 30"/>
                <p:cNvSpPr>
                  <a:spLocks/>
                </p:cNvSpPr>
                <p:nvPr/>
              </p:nvSpPr>
              <p:spPr bwMode="gray">
                <a:xfrm>
                  <a:off x="2208" y="1948"/>
                  <a:ext cx="1296" cy="634"/>
                </a:xfrm>
                <a:custGeom>
                  <a:avLst/>
                  <a:gdLst/>
                  <a:ahLst/>
                  <a:cxnLst>
                    <a:cxn ang="0">
                      <a:pos x="1301" y="401"/>
                    </a:cxn>
                    <a:cxn ang="0">
                      <a:pos x="1317" y="442"/>
                    </a:cxn>
                    <a:cxn ang="0">
                      <a:pos x="1321" y="481"/>
                    </a:cxn>
                    <a:cxn ang="0">
                      <a:pos x="1315" y="516"/>
                    </a:cxn>
                    <a:cxn ang="0">
                      <a:pos x="1298" y="550"/>
                    </a:cxn>
                    <a:cxn ang="0">
                      <a:pos x="1272" y="579"/>
                    </a:cxn>
                    <a:cxn ang="0">
                      <a:pos x="1239" y="604"/>
                    </a:cxn>
                    <a:cxn ang="0">
                      <a:pos x="1196" y="628"/>
                    </a:cxn>
                    <a:cxn ang="0">
                      <a:pos x="1147" y="649"/>
                    </a:cxn>
                    <a:cxn ang="0">
                      <a:pos x="1092" y="667"/>
                    </a:cxn>
                    <a:cxn ang="0">
                      <a:pos x="1031" y="683"/>
                    </a:cxn>
                    <a:cxn ang="0">
                      <a:pos x="967" y="694"/>
                    </a:cxn>
                    <a:cxn ang="0">
                      <a:pos x="896" y="704"/>
                    </a:cxn>
                    <a:cxn ang="0">
                      <a:pos x="824" y="710"/>
                    </a:cxn>
                    <a:cxn ang="0">
                      <a:pos x="795" y="712"/>
                    </a:cxn>
                    <a:cxn ang="0">
                      <a:pos x="476" y="712"/>
                    </a:cxn>
                    <a:cxn ang="0">
                      <a:pos x="472" y="712"/>
                    </a:cxn>
                    <a:cxn ang="0">
                      <a:pos x="409" y="708"/>
                    </a:cxn>
                    <a:cxn ang="0">
                      <a:pos x="348" y="704"/>
                    </a:cxn>
                    <a:cxn ang="0">
                      <a:pos x="290" y="696"/>
                    </a:cxn>
                    <a:cxn ang="0">
                      <a:pos x="235" y="689"/>
                    </a:cxn>
                    <a:cxn ang="0">
                      <a:pos x="186" y="677"/>
                    </a:cxn>
                    <a:cxn ang="0">
                      <a:pos x="141" y="663"/>
                    </a:cxn>
                    <a:cxn ang="0">
                      <a:pos x="102" y="648"/>
                    </a:cxn>
                    <a:cxn ang="0">
                      <a:pos x="67" y="630"/>
                    </a:cxn>
                    <a:cxn ang="0">
                      <a:pos x="39" y="608"/>
                    </a:cxn>
                    <a:cxn ang="0">
                      <a:pos x="18" y="583"/>
                    </a:cxn>
                    <a:cxn ang="0">
                      <a:pos x="6" y="554"/>
                    </a:cxn>
                    <a:cxn ang="0">
                      <a:pos x="0" y="524"/>
                    </a:cxn>
                    <a:cxn ang="0">
                      <a:pos x="0" y="520"/>
                    </a:cxn>
                    <a:cxn ang="0">
                      <a:pos x="4" y="487"/>
                    </a:cxn>
                    <a:cxn ang="0">
                      <a:pos x="16" y="446"/>
                    </a:cxn>
                    <a:cxn ang="0">
                      <a:pos x="51" y="370"/>
                    </a:cxn>
                    <a:cxn ang="0">
                      <a:pos x="94" y="299"/>
                    </a:cxn>
                    <a:cxn ang="0">
                      <a:pos x="147" y="235"/>
                    </a:cxn>
                    <a:cxn ang="0">
                      <a:pos x="204" y="176"/>
                    </a:cxn>
                    <a:cxn ang="0">
                      <a:pos x="270" y="125"/>
                    </a:cxn>
                    <a:cxn ang="0">
                      <a:pos x="341" y="82"/>
                    </a:cxn>
                    <a:cxn ang="0">
                      <a:pos x="415" y="47"/>
                    </a:cxn>
                    <a:cxn ang="0">
                      <a:pos x="497" y="21"/>
                    </a:cxn>
                    <a:cxn ang="0">
                      <a:pos x="581" y="6"/>
                    </a:cxn>
                    <a:cxn ang="0">
                      <a:pos x="667" y="0"/>
                    </a:cxn>
                    <a:cxn ang="0">
                      <a:pos x="667" y="0"/>
                    </a:cxn>
                    <a:cxn ang="0">
                      <a:pos x="759" y="6"/>
                    </a:cxn>
                    <a:cxn ang="0">
                      <a:pos x="847" y="23"/>
                    </a:cxn>
                    <a:cxn ang="0">
                      <a:pos x="932" y="53"/>
                    </a:cxn>
                    <a:cxn ang="0">
                      <a:pos x="1010" y="90"/>
                    </a:cxn>
                    <a:cxn ang="0">
                      <a:pos x="1082" y="137"/>
                    </a:cxn>
                    <a:cxn ang="0">
                      <a:pos x="1149" y="194"/>
                    </a:cxn>
                    <a:cxn ang="0">
                      <a:pos x="1208" y="256"/>
                    </a:cxn>
                    <a:cxn ang="0">
                      <a:pos x="1258" y="325"/>
                    </a:cxn>
                    <a:cxn ang="0">
                      <a:pos x="1301" y="401"/>
                    </a:cxn>
                    <a:cxn ang="0">
                      <a:pos x="1301" y="401"/>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chemeClr val="bg2"/>
                    </a:gs>
                  </a:gsLst>
                  <a:lin ang="5400000" scaled="1"/>
                </a:gradFill>
                <a:ln w="0">
                  <a:noFill/>
                  <a:prstDash val="solid"/>
                  <a:round/>
                  <a:headEnd/>
                  <a:tailEnd/>
                </a:ln>
              </p:spPr>
              <p:txBody>
                <a:bodyPr/>
                <a:lstStyle/>
                <a:p>
                  <a:endParaRPr lang="en-US"/>
                </a:p>
              </p:txBody>
            </p:sp>
          </p:grpSp>
          <p:sp>
            <p:nvSpPr>
              <p:cNvPr id="33" name="Text Box 31"/>
              <p:cNvSpPr txBox="1">
                <a:spLocks noChangeArrowheads="1"/>
              </p:cNvSpPr>
              <p:nvPr/>
            </p:nvSpPr>
            <p:spPr bwMode="gray">
              <a:xfrm>
                <a:off x="3641" y="3360"/>
                <a:ext cx="275" cy="288"/>
              </a:xfrm>
              <a:prstGeom prst="rect">
                <a:avLst/>
              </a:prstGeom>
              <a:noFill/>
              <a:ln w="9525" algn="ctr">
                <a:noFill/>
                <a:miter lim="800000"/>
                <a:headEnd/>
                <a:tailEnd/>
              </a:ln>
              <a:effectLst/>
            </p:spPr>
            <p:txBody>
              <a:bodyPr wrap="none">
                <a:spAutoFit/>
              </a:bodyPr>
              <a:lstStyle/>
              <a:p>
                <a:r>
                  <a:rPr lang="en-US" sz="2400">
                    <a:solidFill>
                      <a:srgbClr val="FFFFFF"/>
                    </a:solidFill>
                    <a:effectLst>
                      <a:outerShdw blurRad="38100" dist="38100" dir="2700000" algn="tl">
                        <a:srgbClr val="C0C0C0"/>
                      </a:outerShdw>
                    </a:effectLst>
                    <a:latin typeface="Verdana" pitchFamily="34" charset="0"/>
                  </a:rPr>
                  <a:t>D</a:t>
                </a:r>
              </a:p>
            </p:txBody>
          </p:sp>
        </p:grpSp>
        <p:grpSp>
          <p:nvGrpSpPr>
            <p:cNvPr id="12" name="Group 32"/>
            <p:cNvGrpSpPr>
              <a:grpSpLocks/>
            </p:cNvGrpSpPr>
            <p:nvPr/>
          </p:nvGrpSpPr>
          <p:grpSpPr bwMode="auto">
            <a:xfrm>
              <a:off x="1488" y="1968"/>
              <a:ext cx="432" cy="432"/>
              <a:chOff x="1488" y="1968"/>
              <a:chExt cx="432" cy="432"/>
            </a:xfrm>
          </p:grpSpPr>
          <p:grpSp>
            <p:nvGrpSpPr>
              <p:cNvPr id="28" name="Group 33"/>
              <p:cNvGrpSpPr>
                <a:grpSpLocks/>
              </p:cNvGrpSpPr>
              <p:nvPr/>
            </p:nvGrpSpPr>
            <p:grpSpPr bwMode="auto">
              <a:xfrm>
                <a:off x="1488" y="1968"/>
                <a:ext cx="432" cy="432"/>
                <a:chOff x="2016" y="1920"/>
                <a:chExt cx="1680" cy="1680"/>
              </a:xfrm>
            </p:grpSpPr>
            <p:sp>
              <p:nvSpPr>
                <p:cNvPr id="30" name="Oval 34"/>
                <p:cNvSpPr>
                  <a:spLocks noChangeArrowheads="1"/>
                </p:cNvSpPr>
                <p:nvPr/>
              </p:nvSpPr>
              <p:spPr bwMode="gray">
                <a:xfrm>
                  <a:off x="2016" y="1920"/>
                  <a:ext cx="1680" cy="1680"/>
                </a:xfrm>
                <a:prstGeom prst="ellipse">
                  <a:avLst/>
                </a:prstGeom>
                <a:gradFill rotWithShape="1">
                  <a:gsLst>
                    <a:gs pos="0">
                      <a:schemeClr val="accent1"/>
                    </a:gs>
                    <a:gs pos="100000">
                      <a:schemeClr val="accent1">
                        <a:gamma/>
                        <a:shade val="45490"/>
                        <a:invGamma/>
                      </a:schemeClr>
                    </a:gs>
                  </a:gsLst>
                  <a:lin ang="5400000" scaled="1"/>
                </a:gradFill>
                <a:ln w="9525">
                  <a:solidFill>
                    <a:srgbClr val="000000"/>
                  </a:solidFill>
                  <a:round/>
                  <a:headEnd/>
                  <a:tailEnd/>
                </a:ln>
                <a:effectLst/>
              </p:spPr>
              <p:txBody>
                <a:bodyPr wrap="none" anchor="ctr"/>
                <a:lstStyle/>
                <a:p>
                  <a:endParaRPr lang="en-US"/>
                </a:p>
              </p:txBody>
            </p:sp>
            <p:sp>
              <p:nvSpPr>
                <p:cNvPr id="31" name="Freeform 35"/>
                <p:cNvSpPr>
                  <a:spLocks/>
                </p:cNvSpPr>
                <p:nvPr/>
              </p:nvSpPr>
              <p:spPr bwMode="gray">
                <a:xfrm>
                  <a:off x="2208" y="1948"/>
                  <a:ext cx="1296" cy="634"/>
                </a:xfrm>
                <a:custGeom>
                  <a:avLst/>
                  <a:gdLst/>
                  <a:ahLst/>
                  <a:cxnLst>
                    <a:cxn ang="0">
                      <a:pos x="1301" y="401"/>
                    </a:cxn>
                    <a:cxn ang="0">
                      <a:pos x="1317" y="442"/>
                    </a:cxn>
                    <a:cxn ang="0">
                      <a:pos x="1321" y="481"/>
                    </a:cxn>
                    <a:cxn ang="0">
                      <a:pos x="1315" y="516"/>
                    </a:cxn>
                    <a:cxn ang="0">
                      <a:pos x="1298" y="550"/>
                    </a:cxn>
                    <a:cxn ang="0">
                      <a:pos x="1272" y="579"/>
                    </a:cxn>
                    <a:cxn ang="0">
                      <a:pos x="1239" y="604"/>
                    </a:cxn>
                    <a:cxn ang="0">
                      <a:pos x="1196" y="628"/>
                    </a:cxn>
                    <a:cxn ang="0">
                      <a:pos x="1147" y="649"/>
                    </a:cxn>
                    <a:cxn ang="0">
                      <a:pos x="1092" y="667"/>
                    </a:cxn>
                    <a:cxn ang="0">
                      <a:pos x="1031" y="683"/>
                    </a:cxn>
                    <a:cxn ang="0">
                      <a:pos x="967" y="694"/>
                    </a:cxn>
                    <a:cxn ang="0">
                      <a:pos x="896" y="704"/>
                    </a:cxn>
                    <a:cxn ang="0">
                      <a:pos x="824" y="710"/>
                    </a:cxn>
                    <a:cxn ang="0">
                      <a:pos x="795" y="712"/>
                    </a:cxn>
                    <a:cxn ang="0">
                      <a:pos x="476" y="712"/>
                    </a:cxn>
                    <a:cxn ang="0">
                      <a:pos x="472" y="712"/>
                    </a:cxn>
                    <a:cxn ang="0">
                      <a:pos x="409" y="708"/>
                    </a:cxn>
                    <a:cxn ang="0">
                      <a:pos x="348" y="704"/>
                    </a:cxn>
                    <a:cxn ang="0">
                      <a:pos x="290" y="696"/>
                    </a:cxn>
                    <a:cxn ang="0">
                      <a:pos x="235" y="689"/>
                    </a:cxn>
                    <a:cxn ang="0">
                      <a:pos x="186" y="677"/>
                    </a:cxn>
                    <a:cxn ang="0">
                      <a:pos x="141" y="663"/>
                    </a:cxn>
                    <a:cxn ang="0">
                      <a:pos x="102" y="648"/>
                    </a:cxn>
                    <a:cxn ang="0">
                      <a:pos x="67" y="630"/>
                    </a:cxn>
                    <a:cxn ang="0">
                      <a:pos x="39" y="608"/>
                    </a:cxn>
                    <a:cxn ang="0">
                      <a:pos x="18" y="583"/>
                    </a:cxn>
                    <a:cxn ang="0">
                      <a:pos x="6" y="554"/>
                    </a:cxn>
                    <a:cxn ang="0">
                      <a:pos x="0" y="524"/>
                    </a:cxn>
                    <a:cxn ang="0">
                      <a:pos x="0" y="520"/>
                    </a:cxn>
                    <a:cxn ang="0">
                      <a:pos x="4" y="487"/>
                    </a:cxn>
                    <a:cxn ang="0">
                      <a:pos x="16" y="446"/>
                    </a:cxn>
                    <a:cxn ang="0">
                      <a:pos x="51" y="370"/>
                    </a:cxn>
                    <a:cxn ang="0">
                      <a:pos x="94" y="299"/>
                    </a:cxn>
                    <a:cxn ang="0">
                      <a:pos x="147" y="235"/>
                    </a:cxn>
                    <a:cxn ang="0">
                      <a:pos x="204" y="176"/>
                    </a:cxn>
                    <a:cxn ang="0">
                      <a:pos x="270" y="125"/>
                    </a:cxn>
                    <a:cxn ang="0">
                      <a:pos x="341" y="82"/>
                    </a:cxn>
                    <a:cxn ang="0">
                      <a:pos x="415" y="47"/>
                    </a:cxn>
                    <a:cxn ang="0">
                      <a:pos x="497" y="21"/>
                    </a:cxn>
                    <a:cxn ang="0">
                      <a:pos x="581" y="6"/>
                    </a:cxn>
                    <a:cxn ang="0">
                      <a:pos x="667" y="0"/>
                    </a:cxn>
                    <a:cxn ang="0">
                      <a:pos x="667" y="0"/>
                    </a:cxn>
                    <a:cxn ang="0">
                      <a:pos x="759" y="6"/>
                    </a:cxn>
                    <a:cxn ang="0">
                      <a:pos x="847" y="23"/>
                    </a:cxn>
                    <a:cxn ang="0">
                      <a:pos x="932" y="53"/>
                    </a:cxn>
                    <a:cxn ang="0">
                      <a:pos x="1010" y="90"/>
                    </a:cxn>
                    <a:cxn ang="0">
                      <a:pos x="1082" y="137"/>
                    </a:cxn>
                    <a:cxn ang="0">
                      <a:pos x="1149" y="194"/>
                    </a:cxn>
                    <a:cxn ang="0">
                      <a:pos x="1208" y="256"/>
                    </a:cxn>
                    <a:cxn ang="0">
                      <a:pos x="1258" y="325"/>
                    </a:cxn>
                    <a:cxn ang="0">
                      <a:pos x="1301" y="401"/>
                    </a:cxn>
                    <a:cxn ang="0">
                      <a:pos x="1301" y="401"/>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chemeClr val="accent1"/>
                    </a:gs>
                  </a:gsLst>
                  <a:lin ang="5400000" scaled="1"/>
                </a:gradFill>
                <a:ln w="0">
                  <a:noFill/>
                  <a:prstDash val="solid"/>
                  <a:round/>
                  <a:headEnd/>
                  <a:tailEnd/>
                </a:ln>
              </p:spPr>
              <p:txBody>
                <a:bodyPr/>
                <a:lstStyle/>
                <a:p>
                  <a:endParaRPr lang="en-US"/>
                </a:p>
              </p:txBody>
            </p:sp>
          </p:grpSp>
          <p:sp>
            <p:nvSpPr>
              <p:cNvPr id="29" name="Text Box 36"/>
              <p:cNvSpPr txBox="1">
                <a:spLocks noChangeArrowheads="1"/>
              </p:cNvSpPr>
              <p:nvPr/>
            </p:nvSpPr>
            <p:spPr bwMode="gray">
              <a:xfrm>
                <a:off x="1580" y="2016"/>
                <a:ext cx="265" cy="288"/>
              </a:xfrm>
              <a:prstGeom prst="rect">
                <a:avLst/>
              </a:prstGeom>
              <a:noFill/>
              <a:ln w="9525" algn="ctr">
                <a:noFill/>
                <a:miter lim="800000"/>
                <a:headEnd/>
                <a:tailEnd/>
              </a:ln>
              <a:effectLst/>
            </p:spPr>
            <p:txBody>
              <a:bodyPr wrap="none">
                <a:spAutoFit/>
              </a:bodyPr>
              <a:lstStyle/>
              <a:p>
                <a:r>
                  <a:rPr lang="en-US" sz="2400">
                    <a:solidFill>
                      <a:srgbClr val="FFFFFF"/>
                    </a:solidFill>
                    <a:effectLst>
                      <a:outerShdw blurRad="38100" dist="38100" dir="2700000" algn="tl">
                        <a:srgbClr val="C0C0C0"/>
                      </a:outerShdw>
                    </a:effectLst>
                    <a:latin typeface="Verdana" pitchFamily="34" charset="0"/>
                  </a:rPr>
                  <a:t>A</a:t>
                </a:r>
              </a:p>
            </p:txBody>
          </p:sp>
        </p:grpSp>
        <p:sp>
          <p:nvSpPr>
            <p:cNvPr id="13" name="Oval 37"/>
            <p:cNvSpPr>
              <a:spLocks noChangeArrowheads="1"/>
            </p:cNvSpPr>
            <p:nvPr/>
          </p:nvSpPr>
          <p:spPr bwMode="gray">
            <a:xfrm rot="18227093">
              <a:off x="3507" y="3261"/>
              <a:ext cx="82" cy="87"/>
            </a:xfrm>
            <a:prstGeom prst="ellipse">
              <a:avLst/>
            </a:prstGeom>
            <a:gradFill rotWithShape="1">
              <a:gsLst>
                <a:gs pos="0">
                  <a:schemeClr val="bg2"/>
                </a:gs>
                <a:gs pos="100000">
                  <a:schemeClr val="bg2">
                    <a:gamma/>
                    <a:shade val="66667"/>
                    <a:invGamma/>
                  </a:schemeClr>
                </a:gs>
              </a:gsLst>
              <a:path path="shape">
                <a:fillToRect l="50000" t="50000" r="50000" b="50000"/>
              </a:path>
            </a:gradFill>
            <a:ln w="9525">
              <a:solidFill>
                <a:srgbClr val="000000"/>
              </a:solidFill>
              <a:round/>
              <a:headEnd/>
              <a:tailEnd/>
            </a:ln>
            <a:effectLst/>
          </p:spPr>
          <p:txBody>
            <a:bodyPr wrap="none" anchor="ctr"/>
            <a:lstStyle/>
            <a:p>
              <a:endParaRPr lang="en-US"/>
            </a:p>
          </p:txBody>
        </p:sp>
        <p:sp>
          <p:nvSpPr>
            <p:cNvPr id="14" name="Oval 38"/>
            <p:cNvSpPr>
              <a:spLocks noChangeArrowheads="1"/>
            </p:cNvSpPr>
            <p:nvPr/>
          </p:nvSpPr>
          <p:spPr bwMode="gray">
            <a:xfrm rot="18227093">
              <a:off x="3411" y="3165"/>
              <a:ext cx="82" cy="87"/>
            </a:xfrm>
            <a:prstGeom prst="ellipse">
              <a:avLst/>
            </a:prstGeom>
            <a:gradFill rotWithShape="1">
              <a:gsLst>
                <a:gs pos="0">
                  <a:schemeClr val="bg2"/>
                </a:gs>
                <a:gs pos="100000">
                  <a:schemeClr val="bg2">
                    <a:gamma/>
                    <a:shade val="66667"/>
                    <a:invGamma/>
                  </a:schemeClr>
                </a:gs>
              </a:gsLst>
              <a:path path="shape">
                <a:fillToRect l="50000" t="50000" r="50000" b="50000"/>
              </a:path>
            </a:gradFill>
            <a:ln w="9525">
              <a:solidFill>
                <a:srgbClr val="000000"/>
              </a:solidFill>
              <a:round/>
              <a:headEnd/>
              <a:tailEnd/>
            </a:ln>
            <a:effectLst/>
          </p:spPr>
          <p:txBody>
            <a:bodyPr wrap="none" anchor="ctr"/>
            <a:lstStyle/>
            <a:p>
              <a:endParaRPr lang="en-US"/>
            </a:p>
          </p:txBody>
        </p:sp>
        <p:grpSp>
          <p:nvGrpSpPr>
            <p:cNvPr id="15" name="Group 39"/>
            <p:cNvGrpSpPr>
              <a:grpSpLocks/>
            </p:cNvGrpSpPr>
            <p:nvPr/>
          </p:nvGrpSpPr>
          <p:grpSpPr bwMode="auto">
            <a:xfrm>
              <a:off x="1968" y="2256"/>
              <a:ext cx="231" cy="130"/>
              <a:chOff x="2016" y="2304"/>
              <a:chExt cx="231" cy="130"/>
            </a:xfrm>
          </p:grpSpPr>
          <p:sp>
            <p:nvSpPr>
              <p:cNvPr id="26" name="Oval 40"/>
              <p:cNvSpPr>
                <a:spLocks noChangeArrowheads="1"/>
              </p:cNvSpPr>
              <p:nvPr/>
            </p:nvSpPr>
            <p:spPr bwMode="gray">
              <a:xfrm rot="18227093">
                <a:off x="2019" y="2301"/>
                <a:ext cx="82" cy="87"/>
              </a:xfrm>
              <a:prstGeom prst="ellipse">
                <a:avLst/>
              </a:prstGeom>
              <a:gradFill rotWithShape="1">
                <a:gsLst>
                  <a:gs pos="0">
                    <a:schemeClr val="accent1"/>
                  </a:gs>
                  <a:gs pos="100000">
                    <a:schemeClr val="accent1">
                      <a:gamma/>
                      <a:shade val="57647"/>
                      <a:invGamma/>
                    </a:schemeClr>
                  </a:gs>
                </a:gsLst>
                <a:path path="shape">
                  <a:fillToRect l="50000" t="50000" r="50000" b="50000"/>
                </a:path>
              </a:gradFill>
              <a:ln w="9525">
                <a:solidFill>
                  <a:srgbClr val="000000"/>
                </a:solidFill>
                <a:round/>
                <a:headEnd/>
                <a:tailEnd/>
              </a:ln>
              <a:effectLst/>
            </p:spPr>
            <p:txBody>
              <a:bodyPr wrap="none" anchor="ctr"/>
              <a:lstStyle/>
              <a:p>
                <a:endParaRPr lang="en-US"/>
              </a:p>
            </p:txBody>
          </p:sp>
          <p:sp>
            <p:nvSpPr>
              <p:cNvPr id="27" name="Oval 41"/>
              <p:cNvSpPr>
                <a:spLocks noChangeArrowheads="1"/>
              </p:cNvSpPr>
              <p:nvPr/>
            </p:nvSpPr>
            <p:spPr bwMode="gray">
              <a:xfrm rot="18227093">
                <a:off x="2163" y="2349"/>
                <a:ext cx="82" cy="87"/>
              </a:xfrm>
              <a:prstGeom prst="ellipse">
                <a:avLst/>
              </a:prstGeom>
              <a:gradFill rotWithShape="1">
                <a:gsLst>
                  <a:gs pos="0">
                    <a:schemeClr val="accent1"/>
                  </a:gs>
                  <a:gs pos="100000">
                    <a:schemeClr val="accent1">
                      <a:gamma/>
                      <a:shade val="48627"/>
                      <a:invGamma/>
                    </a:schemeClr>
                  </a:gs>
                </a:gsLst>
                <a:path path="shape">
                  <a:fillToRect l="50000" t="50000" r="50000" b="50000"/>
                </a:path>
              </a:gradFill>
              <a:ln w="9525">
                <a:solidFill>
                  <a:srgbClr val="000000"/>
                </a:solidFill>
                <a:round/>
                <a:headEnd/>
                <a:tailEnd/>
              </a:ln>
              <a:effectLst/>
            </p:spPr>
            <p:txBody>
              <a:bodyPr wrap="none" anchor="ctr"/>
              <a:lstStyle/>
              <a:p>
                <a:endParaRPr lang="en-US"/>
              </a:p>
            </p:txBody>
          </p:sp>
        </p:grpSp>
        <p:grpSp>
          <p:nvGrpSpPr>
            <p:cNvPr id="16" name="Group 42"/>
            <p:cNvGrpSpPr>
              <a:grpSpLocks/>
            </p:cNvGrpSpPr>
            <p:nvPr/>
          </p:nvGrpSpPr>
          <p:grpSpPr bwMode="auto">
            <a:xfrm>
              <a:off x="2832" y="1612"/>
              <a:ext cx="87" cy="260"/>
              <a:chOff x="2832" y="1612"/>
              <a:chExt cx="87" cy="260"/>
            </a:xfrm>
          </p:grpSpPr>
          <p:sp>
            <p:nvSpPr>
              <p:cNvPr id="24" name="Oval 43"/>
              <p:cNvSpPr>
                <a:spLocks noChangeArrowheads="1"/>
              </p:cNvSpPr>
              <p:nvPr/>
            </p:nvSpPr>
            <p:spPr bwMode="gray">
              <a:xfrm rot="18227093">
                <a:off x="2835" y="1609"/>
                <a:ext cx="82" cy="87"/>
              </a:xfrm>
              <a:prstGeom prst="ellipse">
                <a:avLst/>
              </a:prstGeom>
              <a:gradFill rotWithShape="1">
                <a:gsLst>
                  <a:gs pos="0">
                    <a:schemeClr val="accent2"/>
                  </a:gs>
                  <a:gs pos="100000">
                    <a:schemeClr val="accent2">
                      <a:gamma/>
                      <a:shade val="45490"/>
                      <a:invGamma/>
                    </a:schemeClr>
                  </a:gs>
                </a:gsLst>
                <a:path path="shape">
                  <a:fillToRect l="50000" t="50000" r="50000" b="50000"/>
                </a:path>
              </a:gradFill>
              <a:ln w="9525">
                <a:solidFill>
                  <a:srgbClr val="000000"/>
                </a:solidFill>
                <a:round/>
                <a:headEnd/>
                <a:tailEnd/>
              </a:ln>
              <a:effectLst/>
            </p:spPr>
            <p:txBody>
              <a:bodyPr wrap="none" anchor="ctr"/>
              <a:lstStyle/>
              <a:p>
                <a:endParaRPr lang="en-US"/>
              </a:p>
            </p:txBody>
          </p:sp>
          <p:sp>
            <p:nvSpPr>
              <p:cNvPr id="25" name="Oval 44"/>
              <p:cNvSpPr>
                <a:spLocks noChangeArrowheads="1"/>
              </p:cNvSpPr>
              <p:nvPr/>
            </p:nvSpPr>
            <p:spPr bwMode="gray">
              <a:xfrm rot="18227093">
                <a:off x="2835" y="1787"/>
                <a:ext cx="82" cy="87"/>
              </a:xfrm>
              <a:prstGeom prst="ellipse">
                <a:avLst/>
              </a:prstGeom>
              <a:gradFill rotWithShape="1">
                <a:gsLst>
                  <a:gs pos="0">
                    <a:schemeClr val="accent2"/>
                  </a:gs>
                  <a:gs pos="100000">
                    <a:schemeClr val="accent2">
                      <a:gamma/>
                      <a:shade val="48627"/>
                      <a:invGamma/>
                    </a:schemeClr>
                  </a:gs>
                </a:gsLst>
                <a:path path="shape">
                  <a:fillToRect l="50000" t="50000" r="50000" b="50000"/>
                </a:path>
              </a:gradFill>
              <a:ln w="9525">
                <a:solidFill>
                  <a:srgbClr val="000000"/>
                </a:solidFill>
                <a:round/>
                <a:headEnd/>
                <a:tailEnd/>
              </a:ln>
              <a:effectLst/>
            </p:spPr>
            <p:txBody>
              <a:bodyPr wrap="none" anchor="ctr"/>
              <a:lstStyle/>
              <a:p>
                <a:endParaRPr lang="en-US"/>
              </a:p>
            </p:txBody>
          </p:sp>
        </p:grpSp>
        <p:sp>
          <p:nvSpPr>
            <p:cNvPr id="17" name="Oval 45"/>
            <p:cNvSpPr>
              <a:spLocks noChangeArrowheads="1"/>
            </p:cNvSpPr>
            <p:nvPr/>
          </p:nvSpPr>
          <p:spPr bwMode="gray">
            <a:xfrm rot="18227093">
              <a:off x="3759" y="2271"/>
              <a:ext cx="82" cy="87"/>
            </a:xfrm>
            <a:prstGeom prst="ellipse">
              <a:avLst/>
            </a:prstGeom>
            <a:gradFill rotWithShape="1">
              <a:gsLst>
                <a:gs pos="0">
                  <a:schemeClr val="hlink">
                    <a:gamma/>
                    <a:tint val="75686"/>
                    <a:invGamma/>
                  </a:schemeClr>
                </a:gs>
                <a:gs pos="100000">
                  <a:schemeClr val="hlink"/>
                </a:gs>
              </a:gsLst>
              <a:path path="shape">
                <a:fillToRect l="50000" t="50000" r="50000" b="50000"/>
              </a:path>
            </a:gradFill>
            <a:ln w="9525">
              <a:solidFill>
                <a:srgbClr val="000000"/>
              </a:solidFill>
              <a:round/>
              <a:headEnd/>
              <a:tailEnd/>
            </a:ln>
            <a:effectLst/>
          </p:spPr>
          <p:txBody>
            <a:bodyPr wrap="none" anchor="ctr"/>
            <a:lstStyle/>
            <a:p>
              <a:endParaRPr lang="en-US"/>
            </a:p>
          </p:txBody>
        </p:sp>
        <p:sp>
          <p:nvSpPr>
            <p:cNvPr id="18" name="Oval 46"/>
            <p:cNvSpPr>
              <a:spLocks noChangeArrowheads="1"/>
            </p:cNvSpPr>
            <p:nvPr/>
          </p:nvSpPr>
          <p:spPr bwMode="gray">
            <a:xfrm rot="18227093">
              <a:off x="3603" y="2349"/>
              <a:ext cx="82" cy="87"/>
            </a:xfrm>
            <a:prstGeom prst="ellipse">
              <a:avLst/>
            </a:prstGeom>
            <a:gradFill rotWithShape="1">
              <a:gsLst>
                <a:gs pos="0">
                  <a:schemeClr val="hlink">
                    <a:gamma/>
                    <a:tint val="75686"/>
                    <a:invGamma/>
                  </a:schemeClr>
                </a:gs>
                <a:gs pos="100000">
                  <a:schemeClr val="hlink"/>
                </a:gs>
              </a:gsLst>
              <a:path path="shape">
                <a:fillToRect l="50000" t="50000" r="50000" b="50000"/>
              </a:path>
            </a:gradFill>
            <a:ln w="9525">
              <a:solidFill>
                <a:srgbClr val="000000"/>
              </a:solidFill>
              <a:round/>
              <a:headEnd/>
              <a:tailEnd/>
            </a:ln>
            <a:effectLst/>
          </p:spPr>
          <p:txBody>
            <a:bodyPr wrap="none" anchor="ctr"/>
            <a:lstStyle/>
            <a:p>
              <a:endParaRPr lang="en-US"/>
            </a:p>
          </p:txBody>
        </p:sp>
        <p:sp>
          <p:nvSpPr>
            <p:cNvPr id="19" name="Text Box 47"/>
            <p:cNvSpPr txBox="1">
              <a:spLocks noChangeArrowheads="1"/>
            </p:cNvSpPr>
            <p:nvPr/>
          </p:nvSpPr>
          <p:spPr bwMode="auto">
            <a:xfrm>
              <a:off x="288" y="2064"/>
              <a:ext cx="1200" cy="582"/>
            </a:xfrm>
            <a:prstGeom prst="rect">
              <a:avLst/>
            </a:prstGeom>
            <a:noFill/>
            <a:ln w="9525">
              <a:noFill/>
              <a:miter lim="800000"/>
              <a:headEnd/>
              <a:tailEnd/>
            </a:ln>
            <a:effectLst/>
          </p:spPr>
          <p:txBody>
            <a:bodyPr>
              <a:spAutoFit/>
            </a:bodyPr>
            <a:lstStyle/>
            <a:p>
              <a:r>
                <a:rPr lang="en-US" dirty="0" smtClean="0"/>
                <a:t>1.98% of World </a:t>
              </a:r>
              <a:r>
                <a:rPr lang="en-US" dirty="0" smtClean="0"/>
                <a:t>trade-30% of its trade</a:t>
              </a:r>
              <a:endParaRPr lang="en-US" sz="1800" dirty="0">
                <a:solidFill>
                  <a:schemeClr val="tx1"/>
                </a:solidFill>
              </a:endParaRPr>
            </a:p>
          </p:txBody>
        </p:sp>
        <p:sp>
          <p:nvSpPr>
            <p:cNvPr id="20" name="Text Box 48"/>
            <p:cNvSpPr txBox="1">
              <a:spLocks noChangeArrowheads="1"/>
            </p:cNvSpPr>
            <p:nvPr/>
          </p:nvSpPr>
          <p:spPr bwMode="auto">
            <a:xfrm>
              <a:off x="2256" y="720"/>
              <a:ext cx="1632" cy="407"/>
            </a:xfrm>
            <a:prstGeom prst="rect">
              <a:avLst/>
            </a:prstGeom>
            <a:noFill/>
            <a:ln w="9525">
              <a:noFill/>
              <a:miter lim="800000"/>
              <a:headEnd/>
              <a:tailEnd/>
            </a:ln>
            <a:effectLst/>
          </p:spPr>
          <p:txBody>
            <a:bodyPr wrap="square">
              <a:spAutoFit/>
            </a:bodyPr>
            <a:lstStyle/>
            <a:p>
              <a:r>
                <a:rPr lang="en-US" dirty="0" smtClean="0"/>
                <a:t>4</a:t>
              </a:r>
              <a:r>
                <a:rPr lang="en-US" baseline="30000" dirty="0" smtClean="0"/>
                <a:t>th</a:t>
              </a:r>
              <a:r>
                <a:rPr lang="en-US" dirty="0" smtClean="0"/>
                <a:t> Most used </a:t>
              </a:r>
              <a:r>
                <a:rPr lang="en-US" dirty="0" smtClean="0"/>
                <a:t>currency- 2% of transaction </a:t>
              </a:r>
              <a:endParaRPr lang="en-US" sz="1800" dirty="0">
                <a:solidFill>
                  <a:schemeClr val="tx1"/>
                </a:solidFill>
              </a:endParaRPr>
            </a:p>
          </p:txBody>
        </p:sp>
        <p:sp>
          <p:nvSpPr>
            <p:cNvPr id="21" name="Text Box 49"/>
            <p:cNvSpPr txBox="1">
              <a:spLocks noChangeArrowheads="1"/>
            </p:cNvSpPr>
            <p:nvPr/>
          </p:nvSpPr>
          <p:spPr bwMode="auto">
            <a:xfrm>
              <a:off x="4368" y="2073"/>
              <a:ext cx="1392" cy="931"/>
            </a:xfrm>
            <a:prstGeom prst="rect">
              <a:avLst/>
            </a:prstGeom>
            <a:noFill/>
            <a:ln w="9525">
              <a:noFill/>
              <a:miter lim="800000"/>
              <a:headEnd/>
              <a:tailEnd/>
            </a:ln>
            <a:effectLst/>
          </p:spPr>
          <p:txBody>
            <a:bodyPr wrap="square">
              <a:spAutoFit/>
            </a:bodyPr>
            <a:lstStyle/>
            <a:p>
              <a:r>
                <a:rPr lang="en-US" sz="1800" dirty="0" smtClean="0">
                  <a:solidFill>
                    <a:schemeClr val="tx1"/>
                  </a:solidFill>
                </a:rPr>
                <a:t>10.92% SDR Basket </a:t>
              </a:r>
              <a:r>
                <a:rPr lang="en-US" sz="1800" dirty="0" smtClean="0">
                  <a:solidFill>
                    <a:schemeClr val="tx1"/>
                  </a:solidFill>
                </a:rPr>
                <a:t>composition</a:t>
              </a:r>
            </a:p>
            <a:p>
              <a:r>
                <a:rPr lang="en-US" dirty="0" smtClean="0"/>
                <a:t>3</a:t>
              </a:r>
              <a:r>
                <a:rPr lang="en-US" baseline="30000" dirty="0" smtClean="0"/>
                <a:t>rd</a:t>
              </a:r>
              <a:r>
                <a:rPr lang="en-US" dirty="0" smtClean="0"/>
                <a:t> most SDR basket</a:t>
              </a:r>
            </a:p>
            <a:p>
              <a:r>
                <a:rPr lang="en-US" sz="1800" dirty="0" smtClean="0">
                  <a:solidFill>
                    <a:schemeClr val="tx1"/>
                  </a:solidFill>
                </a:rPr>
                <a:t> </a:t>
              </a:r>
              <a:endParaRPr lang="en-US" sz="1800" dirty="0">
                <a:solidFill>
                  <a:schemeClr val="tx1"/>
                </a:solidFill>
              </a:endParaRPr>
            </a:p>
          </p:txBody>
        </p:sp>
        <p:sp>
          <p:nvSpPr>
            <p:cNvPr id="22" name="Text Box 50"/>
            <p:cNvSpPr txBox="1">
              <a:spLocks noChangeArrowheads="1"/>
            </p:cNvSpPr>
            <p:nvPr/>
          </p:nvSpPr>
          <p:spPr bwMode="auto">
            <a:xfrm>
              <a:off x="240" y="3504"/>
              <a:ext cx="1584" cy="407"/>
            </a:xfrm>
            <a:prstGeom prst="rect">
              <a:avLst/>
            </a:prstGeom>
            <a:noFill/>
            <a:ln w="9525">
              <a:noFill/>
              <a:miter lim="800000"/>
              <a:headEnd/>
              <a:tailEnd/>
            </a:ln>
            <a:effectLst/>
          </p:spPr>
          <p:txBody>
            <a:bodyPr wrap="square">
              <a:spAutoFit/>
            </a:bodyPr>
            <a:lstStyle/>
            <a:p>
              <a:r>
                <a:rPr lang="en-US" dirty="0" smtClean="0"/>
                <a:t>Foreign exchange market 4% of turnover</a:t>
              </a:r>
              <a:endParaRPr lang="en-US" sz="1800" dirty="0">
                <a:solidFill>
                  <a:schemeClr val="tx1"/>
                </a:solidFill>
              </a:endParaRPr>
            </a:p>
          </p:txBody>
        </p:sp>
        <p:sp>
          <p:nvSpPr>
            <p:cNvPr id="23" name="Text Box 51"/>
            <p:cNvSpPr txBox="1">
              <a:spLocks noChangeArrowheads="1"/>
            </p:cNvSpPr>
            <p:nvPr/>
          </p:nvSpPr>
          <p:spPr bwMode="auto">
            <a:xfrm>
              <a:off x="3984" y="3504"/>
              <a:ext cx="1200" cy="407"/>
            </a:xfrm>
            <a:prstGeom prst="rect">
              <a:avLst/>
            </a:prstGeom>
            <a:noFill/>
            <a:ln w="9525">
              <a:noFill/>
              <a:miter lim="800000"/>
              <a:headEnd/>
              <a:tailEnd/>
            </a:ln>
            <a:effectLst/>
          </p:spPr>
          <p:txBody>
            <a:bodyPr>
              <a:spAutoFit/>
            </a:bodyPr>
            <a:lstStyle/>
            <a:p>
              <a:r>
                <a:rPr lang="en-US" dirty="0" smtClean="0"/>
                <a:t>$130 Billion Dim Sun bond</a:t>
              </a:r>
              <a:endParaRPr lang="en-US" sz="1800" dirty="0">
                <a:solidFill>
                  <a:schemeClr val="tx1"/>
                </a:solidFill>
              </a:endParaRPr>
            </a:p>
          </p:txBody>
        </p:sp>
      </p:grpSp>
      <p:pic>
        <p:nvPicPr>
          <p:cNvPr id="52" name="Picture 51" descr="canstock6618701.jpg"/>
          <p:cNvPicPr>
            <a:picLocks noChangeAspect="1"/>
          </p:cNvPicPr>
          <p:nvPr/>
        </p:nvPicPr>
        <p:blipFill>
          <a:blip r:embed="rId2"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iterate type="lt">
                                    <p:tmPct val="0"/>
                                  </p:iterate>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2743200" y="304800"/>
            <a:ext cx="5240338" cy="487362"/>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kern="0" noProof="0" dirty="0" smtClean="0">
                <a:solidFill>
                  <a:schemeClr val="tx2"/>
                </a:solidFill>
                <a:latin typeface="+mj-lt"/>
                <a:ea typeface="+mj-ea"/>
                <a:cs typeface="+mj-cs"/>
              </a:rPr>
              <a:t>Strong RMB</a:t>
            </a:r>
            <a:endParaRPr kumimoji="0" lang="en-US" sz="2000" b="0" i="0" u="none" strike="noStrike" kern="0" cap="none" spc="0" normalizeH="0" baseline="0" noProof="0" dirty="0">
              <a:ln>
                <a:noFill/>
              </a:ln>
              <a:solidFill>
                <a:schemeClr val="tx2"/>
              </a:solidFill>
              <a:effectLst/>
              <a:uLnTx/>
              <a:uFillTx/>
              <a:latin typeface="+mj-lt"/>
              <a:ea typeface="+mj-ea"/>
              <a:cs typeface="+mj-cs"/>
            </a:endParaRPr>
          </a:p>
        </p:txBody>
      </p:sp>
      <p:sp>
        <p:nvSpPr>
          <p:cNvPr id="3" name="Freeform 4"/>
          <p:cNvSpPr>
            <a:spLocks noEditPoints="1"/>
          </p:cNvSpPr>
          <p:nvPr/>
        </p:nvSpPr>
        <p:spPr bwMode="gray">
          <a:xfrm>
            <a:off x="1295399" y="2057400"/>
            <a:ext cx="5943600" cy="4038600"/>
          </a:xfrm>
          <a:custGeom>
            <a:avLst/>
            <a:gdLst/>
            <a:ahLst/>
            <a:cxnLst>
              <a:cxn ang="0">
                <a:pos x="1092" y="50"/>
              </a:cxn>
              <a:cxn ang="0">
                <a:pos x="822" y="168"/>
              </a:cxn>
              <a:cxn ang="0">
                <a:pos x="594" y="300"/>
              </a:cxn>
              <a:cxn ang="0">
                <a:pos x="406" y="446"/>
              </a:cxn>
              <a:cxn ang="0">
                <a:pos x="254" y="604"/>
              </a:cxn>
              <a:cxn ang="0">
                <a:pos x="140" y="772"/>
              </a:cxn>
              <a:cxn ang="0">
                <a:pos x="60" y="944"/>
              </a:cxn>
              <a:cxn ang="0">
                <a:pos x="14" y="1122"/>
              </a:cxn>
              <a:cxn ang="0">
                <a:pos x="0" y="1300"/>
              </a:cxn>
              <a:cxn ang="0">
                <a:pos x="18" y="1476"/>
              </a:cxn>
              <a:cxn ang="0">
                <a:pos x="64" y="1650"/>
              </a:cxn>
              <a:cxn ang="0">
                <a:pos x="138" y="1818"/>
              </a:cxn>
              <a:cxn ang="0">
                <a:pos x="238" y="1978"/>
              </a:cxn>
              <a:cxn ang="0">
                <a:pos x="364" y="2126"/>
              </a:cxn>
              <a:cxn ang="0">
                <a:pos x="512" y="2262"/>
              </a:cxn>
              <a:cxn ang="0">
                <a:pos x="684" y="2382"/>
              </a:cxn>
              <a:cxn ang="0">
                <a:pos x="874" y="2484"/>
              </a:cxn>
              <a:cxn ang="0">
                <a:pos x="1086" y="2564"/>
              </a:cxn>
              <a:cxn ang="0">
                <a:pos x="1314" y="2622"/>
              </a:cxn>
              <a:cxn ang="0">
                <a:pos x="1558" y="2654"/>
              </a:cxn>
              <a:cxn ang="0">
                <a:pos x="1818" y="2658"/>
              </a:cxn>
              <a:cxn ang="0">
                <a:pos x="2090" y="2632"/>
              </a:cxn>
              <a:cxn ang="0">
                <a:pos x="2374" y="2574"/>
              </a:cxn>
              <a:cxn ang="0">
                <a:pos x="2544" y="2912"/>
              </a:cxn>
              <a:cxn ang="0">
                <a:pos x="1868" y="1552"/>
              </a:cxn>
              <a:cxn ang="0">
                <a:pos x="1956" y="1914"/>
              </a:cxn>
              <a:cxn ang="0">
                <a:pos x="1788" y="1936"/>
              </a:cxn>
              <a:cxn ang="0">
                <a:pos x="1616" y="1934"/>
              </a:cxn>
              <a:cxn ang="0">
                <a:pos x="1442" y="1912"/>
              </a:cxn>
              <a:cxn ang="0">
                <a:pos x="1272" y="1872"/>
              </a:cxn>
              <a:cxn ang="0">
                <a:pos x="1108" y="1812"/>
              </a:cxn>
              <a:cxn ang="0">
                <a:pos x="952" y="1736"/>
              </a:cxn>
              <a:cxn ang="0">
                <a:pos x="810" y="1646"/>
              </a:cxn>
              <a:cxn ang="0">
                <a:pos x="684" y="1542"/>
              </a:cxn>
              <a:cxn ang="0">
                <a:pos x="578" y="1428"/>
              </a:cxn>
              <a:cxn ang="0">
                <a:pos x="494" y="1304"/>
              </a:cxn>
              <a:cxn ang="0">
                <a:pos x="438" y="1170"/>
              </a:cxn>
              <a:cxn ang="0">
                <a:pos x="410" y="1032"/>
              </a:cxn>
              <a:cxn ang="0">
                <a:pos x="416" y="888"/>
              </a:cxn>
              <a:cxn ang="0">
                <a:pos x="460" y="742"/>
              </a:cxn>
              <a:cxn ang="0">
                <a:pos x="544" y="592"/>
              </a:cxn>
              <a:cxn ang="0">
                <a:pos x="670" y="444"/>
              </a:cxn>
              <a:cxn ang="0">
                <a:pos x="844" y="298"/>
              </a:cxn>
              <a:cxn ang="0">
                <a:pos x="1070" y="154"/>
              </a:cxn>
              <a:cxn ang="0">
                <a:pos x="1348" y="16"/>
              </a:cxn>
              <a:cxn ang="0">
                <a:pos x="1244" y="0"/>
              </a:cxn>
              <a:cxn ang="0">
                <a:pos x="2820" y="1934"/>
              </a:cxn>
              <a:cxn ang="0">
                <a:pos x="2820" y="1934"/>
              </a:cxn>
            </a:cxnLst>
            <a:rect l="0" t="0" r="r" b="b"/>
            <a:pathLst>
              <a:path w="2820" h="2912">
                <a:moveTo>
                  <a:pt x="1244" y="0"/>
                </a:moveTo>
                <a:lnTo>
                  <a:pt x="1092" y="50"/>
                </a:lnTo>
                <a:lnTo>
                  <a:pt x="952" y="106"/>
                </a:lnTo>
                <a:lnTo>
                  <a:pt x="822" y="168"/>
                </a:lnTo>
                <a:lnTo>
                  <a:pt x="704" y="232"/>
                </a:lnTo>
                <a:lnTo>
                  <a:pt x="594" y="300"/>
                </a:lnTo>
                <a:lnTo>
                  <a:pt x="494" y="372"/>
                </a:lnTo>
                <a:lnTo>
                  <a:pt x="406" y="446"/>
                </a:lnTo>
                <a:lnTo>
                  <a:pt x="324" y="524"/>
                </a:lnTo>
                <a:lnTo>
                  <a:pt x="254" y="604"/>
                </a:lnTo>
                <a:lnTo>
                  <a:pt x="192" y="686"/>
                </a:lnTo>
                <a:lnTo>
                  <a:pt x="140" y="772"/>
                </a:lnTo>
                <a:lnTo>
                  <a:pt x="96" y="856"/>
                </a:lnTo>
                <a:lnTo>
                  <a:pt x="60" y="944"/>
                </a:lnTo>
                <a:lnTo>
                  <a:pt x="32" y="1032"/>
                </a:lnTo>
                <a:lnTo>
                  <a:pt x="14" y="1122"/>
                </a:lnTo>
                <a:lnTo>
                  <a:pt x="2" y="1210"/>
                </a:lnTo>
                <a:lnTo>
                  <a:pt x="0" y="1300"/>
                </a:lnTo>
                <a:lnTo>
                  <a:pt x="4" y="1388"/>
                </a:lnTo>
                <a:lnTo>
                  <a:pt x="18" y="1476"/>
                </a:lnTo>
                <a:lnTo>
                  <a:pt x="36" y="1564"/>
                </a:lnTo>
                <a:lnTo>
                  <a:pt x="64" y="1650"/>
                </a:lnTo>
                <a:lnTo>
                  <a:pt x="96" y="1736"/>
                </a:lnTo>
                <a:lnTo>
                  <a:pt x="138" y="1818"/>
                </a:lnTo>
                <a:lnTo>
                  <a:pt x="184" y="1900"/>
                </a:lnTo>
                <a:lnTo>
                  <a:pt x="238" y="1978"/>
                </a:lnTo>
                <a:lnTo>
                  <a:pt x="298" y="2054"/>
                </a:lnTo>
                <a:lnTo>
                  <a:pt x="364" y="2126"/>
                </a:lnTo>
                <a:lnTo>
                  <a:pt x="434" y="2196"/>
                </a:lnTo>
                <a:lnTo>
                  <a:pt x="512" y="2262"/>
                </a:lnTo>
                <a:lnTo>
                  <a:pt x="596" y="2324"/>
                </a:lnTo>
                <a:lnTo>
                  <a:pt x="684" y="2382"/>
                </a:lnTo>
                <a:lnTo>
                  <a:pt x="776" y="2436"/>
                </a:lnTo>
                <a:lnTo>
                  <a:pt x="874" y="2484"/>
                </a:lnTo>
                <a:lnTo>
                  <a:pt x="978" y="2526"/>
                </a:lnTo>
                <a:lnTo>
                  <a:pt x="1086" y="2564"/>
                </a:lnTo>
                <a:lnTo>
                  <a:pt x="1198" y="2596"/>
                </a:lnTo>
                <a:lnTo>
                  <a:pt x="1314" y="2622"/>
                </a:lnTo>
                <a:lnTo>
                  <a:pt x="1434" y="2642"/>
                </a:lnTo>
                <a:lnTo>
                  <a:pt x="1558" y="2654"/>
                </a:lnTo>
                <a:lnTo>
                  <a:pt x="1686" y="2660"/>
                </a:lnTo>
                <a:lnTo>
                  <a:pt x="1818" y="2658"/>
                </a:lnTo>
                <a:lnTo>
                  <a:pt x="1952" y="2650"/>
                </a:lnTo>
                <a:lnTo>
                  <a:pt x="2090" y="2632"/>
                </a:lnTo>
                <a:lnTo>
                  <a:pt x="2230" y="2608"/>
                </a:lnTo>
                <a:lnTo>
                  <a:pt x="2374" y="2574"/>
                </a:lnTo>
                <a:lnTo>
                  <a:pt x="2542" y="2912"/>
                </a:lnTo>
                <a:lnTo>
                  <a:pt x="2544" y="2912"/>
                </a:lnTo>
                <a:lnTo>
                  <a:pt x="2820" y="1934"/>
                </a:lnTo>
                <a:lnTo>
                  <a:pt x="1868" y="1552"/>
                </a:lnTo>
                <a:lnTo>
                  <a:pt x="2036" y="1894"/>
                </a:lnTo>
                <a:lnTo>
                  <a:pt x="1956" y="1914"/>
                </a:lnTo>
                <a:lnTo>
                  <a:pt x="1872" y="1928"/>
                </a:lnTo>
                <a:lnTo>
                  <a:pt x="1788" y="1936"/>
                </a:lnTo>
                <a:lnTo>
                  <a:pt x="1702" y="1938"/>
                </a:lnTo>
                <a:lnTo>
                  <a:pt x="1616" y="1934"/>
                </a:lnTo>
                <a:lnTo>
                  <a:pt x="1528" y="1926"/>
                </a:lnTo>
                <a:lnTo>
                  <a:pt x="1442" y="1912"/>
                </a:lnTo>
                <a:lnTo>
                  <a:pt x="1356" y="1894"/>
                </a:lnTo>
                <a:lnTo>
                  <a:pt x="1272" y="1872"/>
                </a:lnTo>
                <a:lnTo>
                  <a:pt x="1188" y="1844"/>
                </a:lnTo>
                <a:lnTo>
                  <a:pt x="1108" y="1812"/>
                </a:lnTo>
                <a:lnTo>
                  <a:pt x="1028" y="1776"/>
                </a:lnTo>
                <a:lnTo>
                  <a:pt x="952" y="1736"/>
                </a:lnTo>
                <a:lnTo>
                  <a:pt x="880" y="1692"/>
                </a:lnTo>
                <a:lnTo>
                  <a:pt x="810" y="1646"/>
                </a:lnTo>
                <a:lnTo>
                  <a:pt x="744" y="1596"/>
                </a:lnTo>
                <a:lnTo>
                  <a:pt x="684" y="1542"/>
                </a:lnTo>
                <a:lnTo>
                  <a:pt x="628" y="1486"/>
                </a:lnTo>
                <a:lnTo>
                  <a:pt x="578" y="1428"/>
                </a:lnTo>
                <a:lnTo>
                  <a:pt x="532" y="1366"/>
                </a:lnTo>
                <a:lnTo>
                  <a:pt x="494" y="1304"/>
                </a:lnTo>
                <a:lnTo>
                  <a:pt x="462" y="1238"/>
                </a:lnTo>
                <a:lnTo>
                  <a:pt x="438" y="1170"/>
                </a:lnTo>
                <a:lnTo>
                  <a:pt x="420" y="1102"/>
                </a:lnTo>
                <a:lnTo>
                  <a:pt x="410" y="1032"/>
                </a:lnTo>
                <a:lnTo>
                  <a:pt x="410" y="960"/>
                </a:lnTo>
                <a:lnTo>
                  <a:pt x="416" y="888"/>
                </a:lnTo>
                <a:lnTo>
                  <a:pt x="434" y="816"/>
                </a:lnTo>
                <a:lnTo>
                  <a:pt x="460" y="742"/>
                </a:lnTo>
                <a:lnTo>
                  <a:pt x="496" y="668"/>
                </a:lnTo>
                <a:lnTo>
                  <a:pt x="544" y="592"/>
                </a:lnTo>
                <a:lnTo>
                  <a:pt x="602" y="518"/>
                </a:lnTo>
                <a:lnTo>
                  <a:pt x="670" y="444"/>
                </a:lnTo>
                <a:lnTo>
                  <a:pt x="752" y="370"/>
                </a:lnTo>
                <a:lnTo>
                  <a:pt x="844" y="298"/>
                </a:lnTo>
                <a:lnTo>
                  <a:pt x="950" y="226"/>
                </a:lnTo>
                <a:lnTo>
                  <a:pt x="1070" y="154"/>
                </a:lnTo>
                <a:lnTo>
                  <a:pt x="1202" y="84"/>
                </a:lnTo>
                <a:lnTo>
                  <a:pt x="1348" y="16"/>
                </a:lnTo>
                <a:lnTo>
                  <a:pt x="1244" y="0"/>
                </a:lnTo>
                <a:lnTo>
                  <a:pt x="1244" y="0"/>
                </a:lnTo>
                <a:lnTo>
                  <a:pt x="1244" y="0"/>
                </a:lnTo>
                <a:close/>
                <a:moveTo>
                  <a:pt x="2820" y="1934"/>
                </a:moveTo>
                <a:lnTo>
                  <a:pt x="2820" y="1934"/>
                </a:lnTo>
                <a:lnTo>
                  <a:pt x="2820" y="1934"/>
                </a:lnTo>
                <a:close/>
              </a:path>
            </a:pathLst>
          </a:custGeom>
          <a:gradFill rotWithShape="1">
            <a:gsLst>
              <a:gs pos="0">
                <a:schemeClr val="hlink"/>
              </a:gs>
              <a:gs pos="100000">
                <a:schemeClr val="accent1"/>
              </a:gs>
            </a:gsLst>
            <a:lin ang="5400000" scaled="1"/>
          </a:gradFill>
          <a:ln w="0">
            <a:noFill/>
            <a:prstDash val="solid"/>
            <a:round/>
            <a:headEnd/>
            <a:tailEnd/>
          </a:ln>
          <a:effectLst>
            <a:outerShdw dist="206741" dir="8249373" algn="ctr" rotWithShape="0">
              <a:srgbClr val="C1D1D3">
                <a:alpha val="50000"/>
              </a:srgbClr>
            </a:outerShdw>
          </a:effectLst>
        </p:spPr>
        <p:txBody>
          <a:bodyPr/>
          <a:lstStyle/>
          <a:p>
            <a:endParaRPr lang="en-US"/>
          </a:p>
        </p:txBody>
      </p:sp>
      <p:grpSp>
        <p:nvGrpSpPr>
          <p:cNvPr id="5" name="Group 35"/>
          <p:cNvGrpSpPr>
            <a:grpSpLocks/>
          </p:cNvGrpSpPr>
          <p:nvPr/>
        </p:nvGrpSpPr>
        <p:grpSpPr bwMode="auto">
          <a:xfrm>
            <a:off x="1371600" y="1676400"/>
            <a:ext cx="3657602" cy="4038600"/>
            <a:chOff x="816" y="1152"/>
            <a:chExt cx="2304" cy="2544"/>
          </a:xfrm>
        </p:grpSpPr>
        <p:sp>
          <p:nvSpPr>
            <p:cNvPr id="6" name="Oval 36"/>
            <p:cNvSpPr>
              <a:spLocks noChangeArrowheads="1"/>
            </p:cNvSpPr>
            <p:nvPr/>
          </p:nvSpPr>
          <p:spPr bwMode="gray">
            <a:xfrm rot="-723406">
              <a:off x="2089" y="3276"/>
              <a:ext cx="906" cy="420"/>
            </a:xfrm>
            <a:prstGeom prst="ellipse">
              <a:avLst/>
            </a:prstGeom>
            <a:solidFill>
              <a:srgbClr val="0F2145">
                <a:alpha val="30000"/>
              </a:srgbClr>
            </a:solidFill>
            <a:ln w="9525">
              <a:noFill/>
              <a:round/>
              <a:headEnd/>
              <a:tailEnd/>
            </a:ln>
            <a:effectLst/>
          </p:spPr>
          <p:txBody>
            <a:bodyPr wrap="none" anchor="ctr"/>
            <a:lstStyle/>
            <a:p>
              <a:endParaRPr lang="en-US"/>
            </a:p>
          </p:txBody>
        </p:sp>
        <p:sp>
          <p:nvSpPr>
            <p:cNvPr id="7" name="Oval 37"/>
            <p:cNvSpPr>
              <a:spLocks noChangeArrowheads="1"/>
            </p:cNvSpPr>
            <p:nvPr/>
          </p:nvSpPr>
          <p:spPr bwMode="gray">
            <a:xfrm>
              <a:off x="2046" y="2508"/>
              <a:ext cx="1074" cy="1075"/>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8" name="Oval 38"/>
            <p:cNvSpPr>
              <a:spLocks noChangeArrowheads="1"/>
            </p:cNvSpPr>
            <p:nvPr/>
          </p:nvSpPr>
          <p:spPr bwMode="gray">
            <a:xfrm>
              <a:off x="2059" y="2514"/>
              <a:ext cx="1049" cy="1048"/>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9" name="Oval 39"/>
            <p:cNvSpPr>
              <a:spLocks noChangeArrowheads="1"/>
            </p:cNvSpPr>
            <p:nvPr/>
          </p:nvSpPr>
          <p:spPr bwMode="gray">
            <a:xfrm>
              <a:off x="2070" y="2524"/>
              <a:ext cx="998" cy="980"/>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10" name="Oval 40"/>
            <p:cNvSpPr>
              <a:spLocks noChangeArrowheads="1"/>
            </p:cNvSpPr>
            <p:nvPr/>
          </p:nvSpPr>
          <p:spPr bwMode="gray">
            <a:xfrm>
              <a:off x="2128" y="2552"/>
              <a:ext cx="888" cy="795"/>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sp>
          <p:nvSpPr>
            <p:cNvPr id="11" name="Text Box 41"/>
            <p:cNvSpPr txBox="1">
              <a:spLocks noChangeArrowheads="1"/>
            </p:cNvSpPr>
            <p:nvPr/>
          </p:nvSpPr>
          <p:spPr bwMode="gray">
            <a:xfrm>
              <a:off x="2090" y="2903"/>
              <a:ext cx="989" cy="407"/>
            </a:xfrm>
            <a:prstGeom prst="rect">
              <a:avLst/>
            </a:prstGeom>
            <a:noFill/>
            <a:ln w="9525" algn="ctr">
              <a:noFill/>
              <a:miter lim="800000"/>
              <a:headEnd/>
              <a:tailEnd/>
            </a:ln>
            <a:effectLst/>
          </p:spPr>
          <p:txBody>
            <a:bodyPr wrap="none">
              <a:spAutoFit/>
            </a:bodyPr>
            <a:lstStyle/>
            <a:p>
              <a:pPr algn="ctr"/>
              <a:r>
                <a:rPr lang="en-US" b="1" dirty="0" smtClean="0">
                  <a:solidFill>
                    <a:srgbClr val="000000"/>
                  </a:solidFill>
                </a:rPr>
                <a:t>International</a:t>
              </a:r>
            </a:p>
            <a:p>
              <a:pPr algn="ctr"/>
              <a:r>
                <a:rPr lang="en-US" b="1" dirty="0" smtClean="0">
                  <a:solidFill>
                    <a:srgbClr val="000000"/>
                  </a:solidFill>
                </a:rPr>
                <a:t>Reserve</a:t>
              </a:r>
              <a:endParaRPr lang="en-US" b="1" dirty="0"/>
            </a:p>
          </p:txBody>
        </p:sp>
        <p:sp>
          <p:nvSpPr>
            <p:cNvPr id="12" name="Oval 42"/>
            <p:cNvSpPr>
              <a:spLocks noChangeArrowheads="1"/>
            </p:cNvSpPr>
            <p:nvPr/>
          </p:nvSpPr>
          <p:spPr bwMode="gray">
            <a:xfrm rot="-772996">
              <a:off x="928" y="2892"/>
              <a:ext cx="714" cy="384"/>
            </a:xfrm>
            <a:prstGeom prst="ellipse">
              <a:avLst/>
            </a:prstGeom>
            <a:solidFill>
              <a:srgbClr val="0F2145">
                <a:alpha val="30000"/>
              </a:srgbClr>
            </a:solidFill>
            <a:ln w="9525">
              <a:noFill/>
              <a:round/>
              <a:headEnd/>
              <a:tailEnd/>
            </a:ln>
            <a:effectLst/>
          </p:spPr>
          <p:txBody>
            <a:bodyPr wrap="none" anchor="ctr"/>
            <a:lstStyle/>
            <a:p>
              <a:endParaRPr lang="en-US"/>
            </a:p>
          </p:txBody>
        </p:sp>
        <p:grpSp>
          <p:nvGrpSpPr>
            <p:cNvPr id="13" name="Group 43"/>
            <p:cNvGrpSpPr>
              <a:grpSpLocks/>
            </p:cNvGrpSpPr>
            <p:nvPr/>
          </p:nvGrpSpPr>
          <p:grpSpPr bwMode="auto">
            <a:xfrm>
              <a:off x="881" y="2268"/>
              <a:ext cx="864" cy="908"/>
              <a:chOff x="732" y="2112"/>
              <a:chExt cx="842" cy="860"/>
            </a:xfrm>
          </p:grpSpPr>
          <p:sp>
            <p:nvSpPr>
              <p:cNvPr id="26" name="Oval 44"/>
              <p:cNvSpPr>
                <a:spLocks noChangeArrowheads="1"/>
              </p:cNvSpPr>
              <p:nvPr/>
            </p:nvSpPr>
            <p:spPr bwMode="gray">
              <a:xfrm>
                <a:off x="732" y="2112"/>
                <a:ext cx="842" cy="860"/>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27" name="Oval 45"/>
              <p:cNvSpPr>
                <a:spLocks noChangeArrowheads="1"/>
              </p:cNvSpPr>
              <p:nvPr/>
            </p:nvSpPr>
            <p:spPr bwMode="gray">
              <a:xfrm>
                <a:off x="743" y="2117"/>
                <a:ext cx="821" cy="838"/>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28" name="Oval 46"/>
              <p:cNvSpPr>
                <a:spLocks noChangeArrowheads="1"/>
              </p:cNvSpPr>
              <p:nvPr/>
            </p:nvSpPr>
            <p:spPr bwMode="gray">
              <a:xfrm>
                <a:off x="751" y="2125"/>
                <a:ext cx="781" cy="784"/>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29" name="Oval 47"/>
              <p:cNvSpPr>
                <a:spLocks noChangeArrowheads="1"/>
              </p:cNvSpPr>
              <p:nvPr/>
            </p:nvSpPr>
            <p:spPr bwMode="gray">
              <a:xfrm>
                <a:off x="795" y="2147"/>
                <a:ext cx="695" cy="63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sp>
            <p:nvSpPr>
              <p:cNvPr id="30" name="Text Box 48"/>
              <p:cNvSpPr txBox="1">
                <a:spLocks noChangeArrowheads="1"/>
              </p:cNvSpPr>
              <p:nvPr/>
            </p:nvSpPr>
            <p:spPr bwMode="gray">
              <a:xfrm>
                <a:off x="747" y="2373"/>
                <a:ext cx="767" cy="386"/>
              </a:xfrm>
              <a:prstGeom prst="rect">
                <a:avLst/>
              </a:prstGeom>
              <a:noFill/>
              <a:ln w="9525" algn="ctr">
                <a:noFill/>
                <a:miter lim="800000"/>
                <a:headEnd/>
                <a:tailEnd/>
              </a:ln>
              <a:effectLst/>
            </p:spPr>
            <p:txBody>
              <a:bodyPr wrap="none">
                <a:spAutoFit/>
              </a:bodyPr>
              <a:lstStyle/>
              <a:p>
                <a:pPr algn="ctr"/>
                <a:r>
                  <a:rPr lang="en-US" b="1" dirty="0" err="1" smtClean="0">
                    <a:solidFill>
                      <a:srgbClr val="000000"/>
                    </a:solidFill>
                  </a:rPr>
                  <a:t>Consump</a:t>
                </a:r>
                <a:endParaRPr lang="en-US" b="1" dirty="0" smtClean="0">
                  <a:solidFill>
                    <a:srgbClr val="000000"/>
                  </a:solidFill>
                </a:endParaRPr>
              </a:p>
              <a:p>
                <a:pPr algn="ctr"/>
                <a:r>
                  <a:rPr lang="en-US" b="1" dirty="0" smtClean="0">
                    <a:solidFill>
                      <a:srgbClr val="000000"/>
                    </a:solidFill>
                  </a:rPr>
                  <a:t>-</a:t>
                </a:r>
                <a:r>
                  <a:rPr lang="en-US" b="1" dirty="0" err="1" smtClean="0">
                    <a:solidFill>
                      <a:srgbClr val="000000"/>
                    </a:solidFill>
                  </a:rPr>
                  <a:t>tion</a:t>
                </a:r>
                <a:endParaRPr lang="en-US" b="1" dirty="0"/>
              </a:p>
            </p:txBody>
          </p:sp>
        </p:grpSp>
        <p:sp>
          <p:nvSpPr>
            <p:cNvPr id="14" name="Oval 49"/>
            <p:cNvSpPr>
              <a:spLocks noChangeArrowheads="1"/>
            </p:cNvSpPr>
            <p:nvPr/>
          </p:nvSpPr>
          <p:spPr bwMode="gray">
            <a:xfrm>
              <a:off x="816" y="1786"/>
              <a:ext cx="576" cy="336"/>
            </a:xfrm>
            <a:prstGeom prst="ellipse">
              <a:avLst/>
            </a:prstGeom>
            <a:solidFill>
              <a:srgbClr val="0F2145">
                <a:alpha val="30000"/>
              </a:srgbClr>
            </a:solidFill>
            <a:ln w="9525">
              <a:noFill/>
              <a:round/>
              <a:headEnd/>
              <a:tailEnd/>
            </a:ln>
            <a:effectLst/>
          </p:spPr>
          <p:txBody>
            <a:bodyPr wrap="none" anchor="ctr"/>
            <a:lstStyle/>
            <a:p>
              <a:endParaRPr lang="en-US"/>
            </a:p>
          </p:txBody>
        </p:sp>
        <p:sp>
          <p:nvSpPr>
            <p:cNvPr id="15" name="Oval 50"/>
            <p:cNvSpPr>
              <a:spLocks noChangeArrowheads="1"/>
            </p:cNvSpPr>
            <p:nvPr/>
          </p:nvSpPr>
          <p:spPr bwMode="gray">
            <a:xfrm>
              <a:off x="864" y="1404"/>
              <a:ext cx="645" cy="645"/>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16" name="Oval 51"/>
            <p:cNvSpPr>
              <a:spLocks noChangeArrowheads="1"/>
            </p:cNvSpPr>
            <p:nvPr/>
          </p:nvSpPr>
          <p:spPr bwMode="gray">
            <a:xfrm>
              <a:off x="872" y="1407"/>
              <a:ext cx="630" cy="630"/>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17" name="Oval 52"/>
            <p:cNvSpPr>
              <a:spLocks noChangeArrowheads="1"/>
            </p:cNvSpPr>
            <p:nvPr/>
          </p:nvSpPr>
          <p:spPr bwMode="gray">
            <a:xfrm>
              <a:off x="879" y="1414"/>
              <a:ext cx="599" cy="588"/>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18" name="Oval 53"/>
            <p:cNvSpPr>
              <a:spLocks noChangeArrowheads="1"/>
            </p:cNvSpPr>
            <p:nvPr/>
          </p:nvSpPr>
          <p:spPr bwMode="gray">
            <a:xfrm>
              <a:off x="913" y="1430"/>
              <a:ext cx="534" cy="477"/>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sp>
          <p:nvSpPr>
            <p:cNvPr id="19" name="Text Box 54"/>
            <p:cNvSpPr txBox="1">
              <a:spLocks noChangeArrowheads="1"/>
            </p:cNvSpPr>
            <p:nvPr/>
          </p:nvSpPr>
          <p:spPr bwMode="gray">
            <a:xfrm>
              <a:off x="925" y="1624"/>
              <a:ext cx="536" cy="233"/>
            </a:xfrm>
            <a:prstGeom prst="rect">
              <a:avLst/>
            </a:prstGeom>
            <a:noFill/>
            <a:ln w="9525" algn="ctr">
              <a:noFill/>
              <a:miter lim="800000"/>
              <a:headEnd/>
              <a:tailEnd/>
            </a:ln>
            <a:effectLst/>
          </p:spPr>
          <p:txBody>
            <a:bodyPr wrap="none">
              <a:spAutoFit/>
            </a:bodyPr>
            <a:lstStyle/>
            <a:p>
              <a:pPr algn="ctr"/>
              <a:r>
                <a:rPr lang="en-US" b="1" dirty="0" smtClean="0">
                  <a:solidFill>
                    <a:srgbClr val="000000"/>
                  </a:solidFill>
                </a:rPr>
                <a:t>Inflow</a:t>
              </a:r>
            </a:p>
          </p:txBody>
        </p:sp>
        <p:sp>
          <p:nvSpPr>
            <p:cNvPr id="20" name="Oval 55"/>
            <p:cNvSpPr>
              <a:spLocks noChangeArrowheads="1"/>
            </p:cNvSpPr>
            <p:nvPr/>
          </p:nvSpPr>
          <p:spPr bwMode="gray">
            <a:xfrm>
              <a:off x="1614" y="1488"/>
              <a:ext cx="432" cy="144"/>
            </a:xfrm>
            <a:prstGeom prst="ellipse">
              <a:avLst/>
            </a:prstGeom>
            <a:solidFill>
              <a:srgbClr val="0F2145">
                <a:alpha val="30000"/>
              </a:srgbClr>
            </a:solidFill>
            <a:ln w="9525">
              <a:noFill/>
              <a:round/>
              <a:headEnd/>
              <a:tailEnd/>
            </a:ln>
            <a:effectLst/>
          </p:spPr>
          <p:txBody>
            <a:bodyPr wrap="none" anchor="ctr"/>
            <a:lstStyle/>
            <a:p>
              <a:endParaRPr lang="en-US"/>
            </a:p>
          </p:txBody>
        </p:sp>
        <p:sp>
          <p:nvSpPr>
            <p:cNvPr id="21" name="Oval 56"/>
            <p:cNvSpPr>
              <a:spLocks noChangeArrowheads="1"/>
            </p:cNvSpPr>
            <p:nvPr/>
          </p:nvSpPr>
          <p:spPr bwMode="gray">
            <a:xfrm>
              <a:off x="1691" y="1152"/>
              <a:ext cx="430" cy="430"/>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n-US"/>
            </a:p>
          </p:txBody>
        </p:sp>
        <p:sp>
          <p:nvSpPr>
            <p:cNvPr id="22" name="Oval 57"/>
            <p:cNvSpPr>
              <a:spLocks noChangeArrowheads="1"/>
            </p:cNvSpPr>
            <p:nvPr/>
          </p:nvSpPr>
          <p:spPr bwMode="gray">
            <a:xfrm>
              <a:off x="1697" y="1154"/>
              <a:ext cx="419" cy="420"/>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n-US"/>
            </a:p>
          </p:txBody>
        </p:sp>
        <p:sp>
          <p:nvSpPr>
            <p:cNvPr id="23" name="Oval 58"/>
            <p:cNvSpPr>
              <a:spLocks noChangeArrowheads="1"/>
            </p:cNvSpPr>
            <p:nvPr/>
          </p:nvSpPr>
          <p:spPr bwMode="gray">
            <a:xfrm>
              <a:off x="1701" y="1158"/>
              <a:ext cx="399" cy="392"/>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n-US"/>
            </a:p>
          </p:txBody>
        </p:sp>
        <p:sp>
          <p:nvSpPr>
            <p:cNvPr id="24" name="Oval 59"/>
            <p:cNvSpPr>
              <a:spLocks noChangeArrowheads="1"/>
            </p:cNvSpPr>
            <p:nvPr/>
          </p:nvSpPr>
          <p:spPr bwMode="gray">
            <a:xfrm>
              <a:off x="1724" y="1170"/>
              <a:ext cx="355" cy="317"/>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endParaRPr lang="en-US"/>
            </a:p>
          </p:txBody>
        </p:sp>
        <p:sp>
          <p:nvSpPr>
            <p:cNvPr id="25" name="Text Box 60"/>
            <p:cNvSpPr txBox="1">
              <a:spLocks noChangeArrowheads="1"/>
            </p:cNvSpPr>
            <p:nvPr/>
          </p:nvSpPr>
          <p:spPr bwMode="gray">
            <a:xfrm>
              <a:off x="1731" y="1293"/>
              <a:ext cx="353" cy="213"/>
            </a:xfrm>
            <a:prstGeom prst="rect">
              <a:avLst/>
            </a:prstGeom>
            <a:noFill/>
            <a:ln w="9525" algn="ctr">
              <a:noFill/>
              <a:miter lim="800000"/>
              <a:headEnd/>
              <a:tailEnd/>
            </a:ln>
            <a:effectLst/>
          </p:spPr>
          <p:txBody>
            <a:bodyPr wrap="none">
              <a:spAutoFit/>
            </a:bodyPr>
            <a:lstStyle/>
            <a:p>
              <a:pPr algn="ctr"/>
              <a:r>
                <a:rPr lang="en-US" sz="1600" b="1" dirty="0" smtClean="0">
                  <a:solidFill>
                    <a:srgbClr val="000000"/>
                  </a:solidFill>
                </a:rPr>
                <a:t>Peg</a:t>
              </a:r>
              <a:endParaRPr lang="en-US" sz="1600" dirty="0"/>
            </a:p>
          </p:txBody>
        </p:sp>
      </p:grpSp>
      <p:pic>
        <p:nvPicPr>
          <p:cNvPr id="31" name="Picture 30" descr="canstock6618701.jpg"/>
          <p:cNvPicPr>
            <a:picLocks noChangeAspect="1"/>
          </p:cNvPicPr>
          <p:nvPr/>
        </p:nvPicPr>
        <p:blipFill>
          <a:blip r:embed="rId3"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978"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0" y="1676400"/>
            <a:ext cx="9144000" cy="4857750"/>
          </a:xfrm>
          <a:prstGeom prst="rect">
            <a:avLst/>
          </a:prstGeom>
          <a:noFill/>
          <a:ln w="9525">
            <a:noFill/>
            <a:miter lim="800000"/>
            <a:headEnd/>
            <a:tailEnd/>
          </a:ln>
        </p:spPr>
      </p:pic>
      <p:sp>
        <p:nvSpPr>
          <p:cNvPr id="3" name="Rectangle 2"/>
          <p:cNvSpPr txBox="1">
            <a:spLocks noChangeArrowheads="1"/>
          </p:cNvSpPr>
          <p:nvPr/>
        </p:nvSpPr>
        <p:spPr>
          <a:xfrm>
            <a:off x="2743200" y="304800"/>
            <a:ext cx="5240338" cy="487362"/>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3600" kern="0" dirty="0" smtClean="0">
                <a:solidFill>
                  <a:schemeClr val="tx2"/>
                </a:solidFill>
                <a:latin typeface="+mj-lt"/>
                <a:ea typeface="+mj-ea"/>
                <a:cs typeface="+mj-cs"/>
              </a:rPr>
              <a:t>Well pegged RMB</a:t>
            </a:r>
            <a:endParaRPr kumimoji="0" lang="en-US" sz="2000" b="0" i="0" u="none" strike="noStrike" kern="0" cap="none" spc="0" normalizeH="0" baseline="0" noProof="0" dirty="0">
              <a:ln>
                <a:noFill/>
              </a:ln>
              <a:solidFill>
                <a:schemeClr val="tx2"/>
              </a:solidFill>
              <a:effectLst/>
              <a:uLnTx/>
              <a:uFillTx/>
              <a:latin typeface="+mj-lt"/>
              <a:ea typeface="+mj-ea"/>
              <a:cs typeface="+mj-cs"/>
            </a:endParaRPr>
          </a:p>
        </p:txBody>
      </p:sp>
      <p:pic>
        <p:nvPicPr>
          <p:cNvPr id="4" name="Picture 3" descr="canstock6618701.jpg"/>
          <p:cNvPicPr>
            <a:picLocks noChangeAspect="1"/>
          </p:cNvPicPr>
          <p:nvPr/>
        </p:nvPicPr>
        <p:blipFill>
          <a:blip r:embed="rId4" cstate="print"/>
          <a:srcRect b="9036"/>
          <a:stretch>
            <a:fillRect/>
          </a:stretch>
        </p:blipFill>
        <p:spPr>
          <a:xfrm>
            <a:off x="0" y="609600"/>
            <a:ext cx="1828800" cy="838200"/>
          </a:xfrm>
          <a:prstGeom prst="rect">
            <a:avLst/>
          </a:prstGeom>
          <a:ln>
            <a:noFill/>
          </a:ln>
          <a:effectLst>
            <a:softEdge rad="112500"/>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cdb2004c042l">
  <a:themeElements>
    <a:clrScheme name="sample 3">
      <a:dk1>
        <a:srgbClr val="4D4D4D"/>
      </a:dk1>
      <a:lt1>
        <a:srgbClr val="FFFFFF"/>
      </a:lt1>
      <a:dk2>
        <a:srgbClr val="FFFFFF"/>
      </a:dk2>
      <a:lt2>
        <a:srgbClr val="B2B2B2"/>
      </a:lt2>
      <a:accent1>
        <a:srgbClr val="058089"/>
      </a:accent1>
      <a:accent2>
        <a:srgbClr val="99CC00"/>
      </a:accent2>
      <a:accent3>
        <a:srgbClr val="FFFFFF"/>
      </a:accent3>
      <a:accent4>
        <a:srgbClr val="404040"/>
      </a:accent4>
      <a:accent5>
        <a:srgbClr val="AAC0C4"/>
      </a:accent5>
      <a:accent6>
        <a:srgbClr val="8AB900"/>
      </a:accent6>
      <a:hlink>
        <a:srgbClr val="2CA9D0"/>
      </a:hlink>
      <a:folHlink>
        <a:srgbClr val="4841D9"/>
      </a:folHlink>
    </a:clrScheme>
    <a:fontScheme name="sample">
      <a:majorFont>
        <a:latin typeface="Arial"/>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ample 1">
        <a:dk1>
          <a:srgbClr val="333333"/>
        </a:dk1>
        <a:lt1>
          <a:srgbClr val="FFFFFF"/>
        </a:lt1>
        <a:dk2>
          <a:srgbClr val="FFFFFF"/>
        </a:dk2>
        <a:lt2>
          <a:srgbClr val="B2B2B2"/>
        </a:lt2>
        <a:accent1>
          <a:srgbClr val="202AAE"/>
        </a:accent1>
        <a:accent2>
          <a:srgbClr val="CC5D36"/>
        </a:accent2>
        <a:accent3>
          <a:srgbClr val="FFFFFF"/>
        </a:accent3>
        <a:accent4>
          <a:srgbClr val="2A2A2A"/>
        </a:accent4>
        <a:accent5>
          <a:srgbClr val="ABACD3"/>
        </a:accent5>
        <a:accent6>
          <a:srgbClr val="B95330"/>
        </a:accent6>
        <a:hlink>
          <a:srgbClr val="1F7CD1"/>
        </a:hlink>
        <a:folHlink>
          <a:srgbClr val="6544CE"/>
        </a:folHlink>
      </a:clrScheme>
      <a:clrMap bg1="lt1" tx1="dk1" bg2="lt2" tx2="dk2" accent1="accent1" accent2="accent2" accent3="accent3" accent4="accent4" accent5="accent5" accent6="accent6" hlink="hlink" folHlink="folHlink"/>
    </a:extraClrScheme>
    <a:extraClrScheme>
      <a:clrScheme name="sample 2">
        <a:dk1>
          <a:srgbClr val="333333"/>
        </a:dk1>
        <a:lt1>
          <a:srgbClr val="FFFFFF"/>
        </a:lt1>
        <a:dk2>
          <a:srgbClr val="FFFFFF"/>
        </a:dk2>
        <a:lt2>
          <a:srgbClr val="B2B2B2"/>
        </a:lt2>
        <a:accent1>
          <a:srgbClr val="2C8EC4"/>
        </a:accent1>
        <a:accent2>
          <a:srgbClr val="CFBE6B"/>
        </a:accent2>
        <a:accent3>
          <a:srgbClr val="FFFFFF"/>
        </a:accent3>
        <a:accent4>
          <a:srgbClr val="2A2A2A"/>
        </a:accent4>
        <a:accent5>
          <a:srgbClr val="ACC6DE"/>
        </a:accent5>
        <a:accent6>
          <a:srgbClr val="BBAC60"/>
        </a:accent6>
        <a:hlink>
          <a:srgbClr val="7047D7"/>
        </a:hlink>
        <a:folHlink>
          <a:srgbClr val="185A9C"/>
        </a:folHlink>
      </a:clrScheme>
      <a:clrMap bg1="lt1" tx1="dk1" bg2="lt2" tx2="dk2" accent1="accent1" accent2="accent2" accent3="accent3" accent4="accent4" accent5="accent5" accent6="accent6" hlink="hlink" folHlink="folHlink"/>
    </a:extraClrScheme>
    <a:extraClrScheme>
      <a:clrScheme name="sample 3">
        <a:dk1>
          <a:srgbClr val="4D4D4D"/>
        </a:dk1>
        <a:lt1>
          <a:srgbClr val="FFFFFF"/>
        </a:lt1>
        <a:dk2>
          <a:srgbClr val="FFFFFF"/>
        </a:dk2>
        <a:lt2>
          <a:srgbClr val="B2B2B2"/>
        </a:lt2>
        <a:accent1>
          <a:srgbClr val="058089"/>
        </a:accent1>
        <a:accent2>
          <a:srgbClr val="99CC00"/>
        </a:accent2>
        <a:accent3>
          <a:srgbClr val="FFFFFF"/>
        </a:accent3>
        <a:accent4>
          <a:srgbClr val="404040"/>
        </a:accent4>
        <a:accent5>
          <a:srgbClr val="AAC0C4"/>
        </a:accent5>
        <a:accent6>
          <a:srgbClr val="8AB900"/>
        </a:accent6>
        <a:hlink>
          <a:srgbClr val="2CA9D0"/>
        </a:hlink>
        <a:folHlink>
          <a:srgbClr val="4841D9"/>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cdb2004c042l</Template>
  <TotalTime>1850</TotalTime>
  <Words>847</Words>
  <Application>Microsoft Office PowerPoint</Application>
  <PresentationFormat>On-screen Show (4:3)</PresentationFormat>
  <Paragraphs>176</Paragraphs>
  <Slides>18</Slides>
  <Notes>10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0" baseType="lpstr">
      <vt:lpstr>cdb2004c042l</vt:lpstr>
      <vt:lpstr>Image</vt:lpstr>
      <vt:lpstr>Internationalization of the RMB </vt:lpstr>
      <vt:lpstr>Contents</vt:lpstr>
      <vt:lpstr>International currency criteria</vt:lpstr>
      <vt:lpstr>RMB as global trade currency</vt:lpstr>
      <vt:lpstr>Slide 5</vt:lpstr>
      <vt:lpstr>Slide 6</vt:lpstr>
      <vt:lpstr>Slide 7</vt:lpstr>
      <vt:lpstr>Slide 8</vt:lpstr>
      <vt:lpstr>Slide 9</vt:lpstr>
      <vt:lpstr>Slide 10</vt:lpstr>
      <vt:lpstr>Slide 11</vt:lpstr>
      <vt:lpstr>Slide 12</vt:lpstr>
      <vt:lpstr>Slide 13</vt:lpstr>
      <vt:lpstr>Slide 14</vt:lpstr>
      <vt:lpstr>Comment..Why?</vt:lpstr>
      <vt:lpstr>Conclusion</vt:lpstr>
      <vt:lpstr>References</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Internationalization of the RMB </dc:title>
  <dc:creator>puje</dc:creator>
  <cp:lastModifiedBy>puje</cp:lastModifiedBy>
  <cp:revision>101</cp:revision>
  <dcterms:created xsi:type="dcterms:W3CDTF">2017-11-22T10:22:57Z</dcterms:created>
  <dcterms:modified xsi:type="dcterms:W3CDTF">2017-12-13T01:43:32Z</dcterms:modified>
</cp:coreProperties>
</file>

<file path=docProps/thumbnail.jpeg>
</file>